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45"/>
  </p:notesMasterIdLst>
  <p:handoutMasterIdLst>
    <p:handoutMasterId r:id="rId46"/>
  </p:handoutMasterIdLst>
  <p:sldIdLst>
    <p:sldId id="283" r:id="rId4"/>
    <p:sldId id="914" r:id="rId5"/>
    <p:sldId id="915" r:id="rId6"/>
    <p:sldId id="916" r:id="rId7"/>
    <p:sldId id="910" r:id="rId8"/>
    <p:sldId id="911" r:id="rId9"/>
    <p:sldId id="912" r:id="rId10"/>
    <p:sldId id="913" r:id="rId11"/>
    <p:sldId id="917" r:id="rId12"/>
    <p:sldId id="918" r:id="rId13"/>
    <p:sldId id="919" r:id="rId14"/>
    <p:sldId id="920" r:id="rId15"/>
    <p:sldId id="921" r:id="rId16"/>
    <p:sldId id="927" r:id="rId17"/>
    <p:sldId id="922" r:id="rId18"/>
    <p:sldId id="923" r:id="rId19"/>
    <p:sldId id="924" r:id="rId20"/>
    <p:sldId id="925" r:id="rId21"/>
    <p:sldId id="926" r:id="rId22"/>
    <p:sldId id="928" r:id="rId23"/>
    <p:sldId id="929" r:id="rId24"/>
    <p:sldId id="930" r:id="rId25"/>
    <p:sldId id="931" r:id="rId26"/>
    <p:sldId id="932" r:id="rId27"/>
    <p:sldId id="933" r:id="rId28"/>
    <p:sldId id="934" r:id="rId29"/>
    <p:sldId id="935" r:id="rId30"/>
    <p:sldId id="936" r:id="rId31"/>
    <p:sldId id="937" r:id="rId32"/>
    <p:sldId id="938" r:id="rId33"/>
    <p:sldId id="939" r:id="rId34"/>
    <p:sldId id="940" r:id="rId35"/>
    <p:sldId id="941" r:id="rId36"/>
    <p:sldId id="942" r:id="rId37"/>
    <p:sldId id="943" r:id="rId38"/>
    <p:sldId id="944" r:id="rId39"/>
    <p:sldId id="945" r:id="rId40"/>
    <p:sldId id="946" r:id="rId41"/>
    <p:sldId id="947" r:id="rId42"/>
    <p:sldId id="948" r:id="rId43"/>
    <p:sldId id="909" r:id="rId4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33A4E4EA-F28E-7444-9079-2A60F7A36076}">
          <p14:sldIdLst>
            <p14:sldId id="283"/>
            <p14:sldId id="914"/>
            <p14:sldId id="915"/>
            <p14:sldId id="916"/>
            <p14:sldId id="910"/>
            <p14:sldId id="911"/>
            <p14:sldId id="912"/>
            <p14:sldId id="913"/>
            <p14:sldId id="917"/>
            <p14:sldId id="918"/>
            <p14:sldId id="919"/>
            <p14:sldId id="920"/>
            <p14:sldId id="921"/>
            <p14:sldId id="927"/>
            <p14:sldId id="922"/>
            <p14:sldId id="923"/>
            <p14:sldId id="924"/>
            <p14:sldId id="925"/>
            <p14:sldId id="926"/>
            <p14:sldId id="928"/>
            <p14:sldId id="929"/>
            <p14:sldId id="930"/>
            <p14:sldId id="931"/>
            <p14:sldId id="932"/>
            <p14:sldId id="933"/>
            <p14:sldId id="934"/>
            <p14:sldId id="935"/>
            <p14:sldId id="936"/>
            <p14:sldId id="937"/>
            <p14:sldId id="938"/>
            <p14:sldId id="939"/>
            <p14:sldId id="940"/>
            <p14:sldId id="941"/>
            <p14:sldId id="942"/>
            <p14:sldId id="943"/>
            <p14:sldId id="944"/>
            <p14:sldId id="945"/>
            <p14:sldId id="946"/>
            <p14:sldId id="947"/>
            <p14:sldId id="948"/>
            <p14:sldId id="90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CCCCFF"/>
    <a:srgbClr val="CC99FF"/>
    <a:srgbClr val="B1FBFD"/>
    <a:srgbClr val="FF0000"/>
    <a:srgbClr val="696B75"/>
    <a:srgbClr val="E30613"/>
    <a:srgbClr val="C91530"/>
    <a:srgbClr val="DFDFDF"/>
    <a:srgbClr val="6715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3718" autoAdjust="0"/>
  </p:normalViewPr>
  <p:slideViewPr>
    <p:cSldViewPr snapToGrid="0">
      <p:cViewPr varScale="1">
        <p:scale>
          <a:sx n="94" d="100"/>
          <a:sy n="94" d="100"/>
        </p:scale>
        <p:origin x="106" y="182"/>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customXml" Target="../customXml/item1.xml"/><Relationship Id="rId6"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C98CD8-AAF9-740C-1D4B-A599FC80C088}"/>
              </a:ext>
            </a:extLst>
          </p:cNvPr>
          <p:cNvSpPr>
            <a:spLocks noGrp="1"/>
          </p:cNvSpPr>
          <p:nvPr>
            <p:ph type="hdr" sz="quarter"/>
          </p:nvPr>
        </p:nvSpPr>
        <p:spPr>
          <a:xfrm>
            <a:off x="1" y="0"/>
            <a:ext cx="3169920" cy="48172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937E6AE2-3086-A779-E624-CB7DCAE9CFD4}"/>
              </a:ext>
            </a:extLst>
          </p:cNvPr>
          <p:cNvSpPr>
            <a:spLocks noGrp="1"/>
          </p:cNvSpPr>
          <p:nvPr>
            <p:ph type="ftr" sz="quarter" idx="2"/>
          </p:nvPr>
        </p:nvSpPr>
        <p:spPr>
          <a:xfrm>
            <a:off x="1" y="9119475"/>
            <a:ext cx="3169920" cy="48172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E974290-8CFA-6185-414D-58E0B13F5B9B}"/>
              </a:ext>
            </a:extLst>
          </p:cNvPr>
          <p:cNvSpPr>
            <a:spLocks noGrp="1"/>
          </p:cNvSpPr>
          <p:nvPr>
            <p:ph type="sldNum" sz="quarter" idx="3"/>
          </p:nvPr>
        </p:nvSpPr>
        <p:spPr>
          <a:xfrm>
            <a:off x="4143588" y="9119475"/>
            <a:ext cx="3169920" cy="481726"/>
          </a:xfrm>
          <a:prstGeom prst="rect">
            <a:avLst/>
          </a:prstGeom>
        </p:spPr>
        <p:txBody>
          <a:bodyPr vert="horz" lIns="91440" tIns="45720" rIns="91440" bIns="45720" rtlCol="0" anchor="b"/>
          <a:lstStyle>
            <a:lvl1pPr algn="r">
              <a:defRPr sz="1200"/>
            </a:lvl1pPr>
          </a:lstStyle>
          <a:p>
            <a:fld id="{0D7EFBE2-6C6B-7E4A-8C4E-FE2ABFAD572D}" type="slidenum">
              <a:rPr lang="en-US" smtClean="0"/>
              <a:t>‹#›</a:t>
            </a:fld>
            <a:endParaRPr lang="en-US"/>
          </a:p>
        </p:txBody>
      </p:sp>
    </p:spTree>
    <p:extLst>
      <p:ext uri="{BB962C8B-B14F-4D97-AF65-F5344CB8AC3E}">
        <p14:creationId xmlns:p14="http://schemas.microsoft.com/office/powerpoint/2010/main" val="41603876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024" userDrawn="1">
          <p15:clr>
            <a:srgbClr val="F26B43"/>
          </p15:clr>
        </p15:guide>
        <p15:guide id="2" pos="2304"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0" cy="48172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588" y="0"/>
            <a:ext cx="3169920" cy="481728"/>
          </a:xfrm>
          <a:prstGeom prst="rect">
            <a:avLst/>
          </a:prstGeom>
        </p:spPr>
        <p:txBody>
          <a:bodyPr vert="horz" lIns="91440" tIns="45720" rIns="91440" bIns="45720" rtlCol="0"/>
          <a:lstStyle>
            <a:lvl1pPr algn="r">
              <a:defRPr sz="1200"/>
            </a:lvl1pPr>
          </a:lstStyle>
          <a:p>
            <a:fld id="{430A8B5E-CA80-410E-94CA-BC1BA7D8770F}" type="datetimeFigureOut">
              <a:rPr lang="en-US" smtClean="0"/>
              <a:t>1/15/2025</a:t>
            </a:fld>
            <a:endParaRPr lang="en-US"/>
          </a:p>
        </p:txBody>
      </p:sp>
      <p:sp>
        <p:nvSpPr>
          <p:cNvPr id="4" name="Slide Image Placeholder 3"/>
          <p:cNvSpPr>
            <a:spLocks noGrp="1" noRot="1" noChangeAspect="1"/>
          </p:cNvSpPr>
          <p:nvPr>
            <p:ph type="sldImg" idx="2"/>
          </p:nvPr>
        </p:nvSpPr>
        <p:spPr>
          <a:xfrm>
            <a:off x="776288" y="1198563"/>
            <a:ext cx="5762625" cy="3241675"/>
          </a:xfrm>
          <a:prstGeom prst="rect">
            <a:avLst/>
          </a:prstGeom>
          <a:noFill/>
          <a:ln w="12700">
            <a:solidFill>
              <a:prstClr val="black"/>
            </a:solidFill>
          </a:ln>
        </p:spPr>
        <p:txBody>
          <a:bodyPr vert="horz" lIns="91440" tIns="45720" rIns="91440" bIns="45720" rtlCol="0" anchor="ctr"/>
          <a:lstStyle/>
          <a:p>
            <a:r>
              <a:rPr lang="en-US" err="1"/>
              <a:t>ar</a:t>
            </a:r>
            <a:endParaRPr lang="en-US"/>
          </a:p>
        </p:txBody>
      </p:sp>
      <p:sp>
        <p:nvSpPr>
          <p:cNvPr id="5" name="Notes Placeholder 4"/>
          <p:cNvSpPr>
            <a:spLocks noGrp="1"/>
          </p:cNvSpPr>
          <p:nvPr>
            <p:ph type="body" sz="quarter" idx="3"/>
          </p:nvPr>
        </p:nvSpPr>
        <p:spPr>
          <a:xfrm>
            <a:off x="731520" y="4620579"/>
            <a:ext cx="5852160" cy="378047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19475"/>
            <a:ext cx="3169920" cy="48172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588" y="9119475"/>
            <a:ext cx="3169920" cy="481726"/>
          </a:xfrm>
          <a:prstGeom prst="rect">
            <a:avLst/>
          </a:prstGeom>
        </p:spPr>
        <p:txBody>
          <a:bodyPr vert="horz" lIns="91440" tIns="45720" rIns="91440" bIns="45720" rtlCol="0" anchor="b"/>
          <a:lstStyle>
            <a:lvl1pPr algn="r">
              <a:defRPr sz="1200"/>
            </a:lvl1pPr>
          </a:lstStyle>
          <a:p>
            <a:fld id="{593601B2-5314-496D-85F7-6CFBA8281B32}" type="slidenum">
              <a:rPr lang="en-US" smtClean="0"/>
              <a:t>‹#›</a:t>
            </a:fld>
            <a:endParaRPr lang="en-US"/>
          </a:p>
        </p:txBody>
      </p:sp>
    </p:spTree>
    <p:extLst>
      <p:ext uri="{BB962C8B-B14F-4D97-AF65-F5344CB8AC3E}">
        <p14:creationId xmlns:p14="http://schemas.microsoft.com/office/powerpoint/2010/main" val="3253568944"/>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EA13-9A3B-98A7-F72C-82070154FBE4}"/>
              </a:ext>
            </a:extLst>
          </p:cNvPr>
          <p:cNvSpPr>
            <a:spLocks noGrp="1"/>
          </p:cNvSpPr>
          <p:nvPr>
            <p:ph type="title"/>
          </p:nvPr>
        </p:nvSpPr>
        <p:spPr>
          <a:xfrm>
            <a:off x="695325" y="365126"/>
            <a:ext cx="10515600" cy="350492"/>
          </a:xfrm>
        </p:spPr>
        <p:txBody>
          <a:bodyPr>
            <a:normAutofit/>
          </a:bodyPr>
          <a:lstStyle>
            <a:lvl1pPr>
              <a:defRPr sz="2800">
                <a:solidFill>
                  <a:schemeClr val="accent2"/>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BCD2EFD1-96B2-CA41-4422-B297217FA273}"/>
              </a:ext>
            </a:extLst>
          </p:cNvPr>
          <p:cNvSpPr>
            <a:spLocks noGrp="1"/>
          </p:cNvSpPr>
          <p:nvPr>
            <p:ph type="sldNum" sz="quarter" idx="10"/>
          </p:nvPr>
        </p:nvSpPr>
        <p:spPr/>
        <p:txBody>
          <a:bodyPr/>
          <a:lstStyle/>
          <a:p>
            <a:r>
              <a:rPr lang="en-US"/>
              <a:t>Slide </a:t>
            </a:r>
            <a:fld id="{903EA7B1-77EC-A440-B5B8-158D64F1397F}" type="slidenum">
              <a:rPr lang="en-US" smtClean="0"/>
              <a:pPr/>
              <a:t>‹#›</a:t>
            </a:fld>
            <a:endParaRPr lang="en-US" dirty="0"/>
          </a:p>
        </p:txBody>
      </p:sp>
    </p:spTree>
    <p:extLst>
      <p:ext uri="{BB962C8B-B14F-4D97-AF65-F5344CB8AC3E}">
        <p14:creationId xmlns:p14="http://schemas.microsoft.com/office/powerpoint/2010/main" val="600662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A0F2D-EBF2-0B84-550C-E18350BE18F7}"/>
              </a:ext>
            </a:extLst>
          </p:cNvPr>
          <p:cNvSpPr>
            <a:spLocks noGrp="1"/>
          </p:cNvSpPr>
          <p:nvPr>
            <p:ph type="title"/>
          </p:nvPr>
        </p:nvSpPr>
        <p:spPr>
          <a:xfrm>
            <a:off x="724248" y="182062"/>
            <a:ext cx="10515600" cy="676496"/>
          </a:xfrm>
        </p:spPr>
        <p:txBody>
          <a:bodyPr>
            <a:normAutofit/>
          </a:bodyPr>
          <a:lstStyle>
            <a:lvl1pPr>
              <a:defRPr sz="2800">
                <a:solidFill>
                  <a:schemeClr val="accent2"/>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C0880F81-DADB-7587-F4B1-7C721D84A5CD}"/>
              </a:ext>
            </a:extLst>
          </p:cNvPr>
          <p:cNvSpPr>
            <a:spLocks noGrp="1"/>
          </p:cNvSpPr>
          <p:nvPr>
            <p:ph type="sldNum" sz="quarter" idx="10"/>
          </p:nvPr>
        </p:nvSpPr>
        <p:spPr/>
        <p:txBody>
          <a:bodyPr/>
          <a:lstStyle/>
          <a:p>
            <a:r>
              <a:rPr lang="en-US"/>
              <a:t>Slide </a:t>
            </a:r>
            <a:fld id="{903EA7B1-77EC-A440-B5B8-158D64F1397F}" type="slidenum">
              <a:rPr lang="en-US" smtClean="0"/>
              <a:pPr/>
              <a:t>‹#›</a:t>
            </a:fld>
            <a:endParaRPr lang="en-US" dirty="0"/>
          </a:p>
        </p:txBody>
      </p:sp>
      <p:grpSp>
        <p:nvGrpSpPr>
          <p:cNvPr id="4" name="Group 3">
            <a:extLst>
              <a:ext uri="{FF2B5EF4-FFF2-40B4-BE49-F238E27FC236}">
                <a16:creationId xmlns:a16="http://schemas.microsoft.com/office/drawing/2014/main" id="{4E5C57B6-F8EC-CA9E-2A04-462146D7257B}"/>
              </a:ext>
            </a:extLst>
          </p:cNvPr>
          <p:cNvGrpSpPr/>
          <p:nvPr userDrawn="1"/>
        </p:nvGrpSpPr>
        <p:grpSpPr>
          <a:xfrm>
            <a:off x="724248" y="0"/>
            <a:ext cx="8444804" cy="6878684"/>
            <a:chOff x="724248" y="0"/>
            <a:chExt cx="8444804" cy="6878684"/>
          </a:xfrm>
          <a:solidFill>
            <a:srgbClr val="E30613"/>
          </a:solidFill>
        </p:grpSpPr>
        <p:sp>
          <p:nvSpPr>
            <p:cNvPr id="5" name="Rectangle 4">
              <a:extLst>
                <a:ext uri="{FF2B5EF4-FFF2-40B4-BE49-F238E27FC236}">
                  <a16:creationId xmlns:a16="http://schemas.microsoft.com/office/drawing/2014/main" id="{17AB4C68-8DEC-11A1-260D-738815416013}"/>
                </a:ext>
              </a:extLst>
            </p:cNvPr>
            <p:cNvSpPr/>
            <p:nvPr userDrawn="1"/>
          </p:nvSpPr>
          <p:spPr>
            <a:xfrm>
              <a:off x="8943584" y="0"/>
              <a:ext cx="225468" cy="68786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76045E32-5F77-8FF5-347C-B1B0747C3BF6}"/>
                </a:ext>
              </a:extLst>
            </p:cNvPr>
            <p:cNvCxnSpPr>
              <a:cxnSpLocks/>
            </p:cNvCxnSpPr>
            <p:nvPr userDrawn="1"/>
          </p:nvCxnSpPr>
          <p:spPr>
            <a:xfrm>
              <a:off x="724248" y="3429000"/>
              <a:ext cx="8219336" cy="0"/>
            </a:xfrm>
            <a:prstGeom prst="line">
              <a:avLst/>
            </a:prstGeom>
            <a:grpFill/>
            <a:ln w="19050">
              <a:solidFill>
                <a:srgbClr val="E3061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65193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with date">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A45EFABB-2A01-0137-AC69-B63D543E7E0E}"/>
              </a:ext>
            </a:extLst>
          </p:cNvPr>
          <p:cNvSpPr>
            <a:spLocks noGrp="1"/>
          </p:cNvSpPr>
          <p:nvPr>
            <p:ph type="pic" sz="quarter" idx="13"/>
          </p:nvPr>
        </p:nvSpPr>
        <p:spPr>
          <a:xfrm>
            <a:off x="0" y="0"/>
            <a:ext cx="8943584" cy="6858000"/>
          </a:xfrm>
          <a:prstGeom prst="rect">
            <a:avLst/>
          </a:prstGeom>
        </p:spPr>
        <p:txBody>
          <a:bodyPr/>
          <a:lstStyle/>
          <a:p>
            <a:r>
              <a:rPr lang="en-GB"/>
              <a:t>Click icon to add picture</a:t>
            </a:r>
            <a:endParaRPr lang="en-US"/>
          </a:p>
        </p:txBody>
      </p:sp>
      <p:sp>
        <p:nvSpPr>
          <p:cNvPr id="6" name="Title 1">
            <a:extLst>
              <a:ext uri="{FF2B5EF4-FFF2-40B4-BE49-F238E27FC236}">
                <a16:creationId xmlns:a16="http://schemas.microsoft.com/office/drawing/2014/main" id="{035E01FD-70D8-68A3-144C-62B389424DED}"/>
              </a:ext>
            </a:extLst>
          </p:cNvPr>
          <p:cNvSpPr>
            <a:spLocks noGrp="1"/>
          </p:cNvSpPr>
          <p:nvPr>
            <p:ph type="ctrTitle" hasCustomPrompt="1"/>
          </p:nvPr>
        </p:nvSpPr>
        <p:spPr>
          <a:xfrm>
            <a:off x="724248" y="1168188"/>
            <a:ext cx="8098205" cy="2134020"/>
          </a:xfrm>
          <a:prstGeom prst="rect">
            <a:avLst/>
          </a:prstGeom>
        </p:spPr>
        <p:txBody>
          <a:bodyPr anchor="b">
            <a:normAutofit/>
          </a:bodyPr>
          <a:lstStyle>
            <a:lvl1pPr algn="l">
              <a:defRPr sz="5400" b="1">
                <a:latin typeface="Arial" panose="020B0604020202020204" pitchFamily="34" charset="0"/>
                <a:cs typeface="Arial" panose="020B0604020202020204" pitchFamily="34" charset="0"/>
              </a:defRPr>
            </a:lvl1pPr>
          </a:lstStyle>
          <a:p>
            <a:r>
              <a:rPr lang="en-GB"/>
              <a:t>Edit title</a:t>
            </a:r>
            <a:endParaRPr lang="en-US"/>
          </a:p>
        </p:txBody>
      </p:sp>
      <p:sp>
        <p:nvSpPr>
          <p:cNvPr id="7" name="Subtitle 2">
            <a:extLst>
              <a:ext uri="{FF2B5EF4-FFF2-40B4-BE49-F238E27FC236}">
                <a16:creationId xmlns:a16="http://schemas.microsoft.com/office/drawing/2014/main" id="{8160B73D-CDC9-36F6-92F1-C76E12C867BB}"/>
              </a:ext>
            </a:extLst>
          </p:cNvPr>
          <p:cNvSpPr>
            <a:spLocks noGrp="1"/>
          </p:cNvSpPr>
          <p:nvPr>
            <p:ph type="subTitle" idx="1" hasCustomPrompt="1"/>
          </p:nvPr>
        </p:nvSpPr>
        <p:spPr>
          <a:xfrm>
            <a:off x="724248" y="3555793"/>
            <a:ext cx="8098205" cy="1655762"/>
          </a:xfrm>
          <a:prstGeom prst="rect">
            <a:avLst/>
          </a:prstGeom>
        </p:spPr>
        <p:txBody>
          <a:bodyPr/>
          <a:lstStyle>
            <a:lvl1pPr marL="0" indent="0" algn="l">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Edit subtitle</a:t>
            </a:r>
            <a:endParaRPr lang="en-US"/>
          </a:p>
        </p:txBody>
      </p:sp>
    </p:spTree>
    <p:extLst>
      <p:ext uri="{BB962C8B-B14F-4D97-AF65-F5344CB8AC3E}">
        <p14:creationId xmlns:p14="http://schemas.microsoft.com/office/powerpoint/2010/main" val="1790704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text  and image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Footer Placeholder 2"/>
          <p:cNvSpPr>
            <a:spLocks noGrp="1"/>
          </p:cNvSpPr>
          <p:nvPr>
            <p:ph type="ftr" sz="quarter" idx="10"/>
          </p:nvPr>
        </p:nvSpPr>
        <p:spPr>
          <a:xfrm>
            <a:off x="2032001" y="6580189"/>
            <a:ext cx="6333956" cy="193675"/>
          </a:xfrm>
          <a:prstGeom prst="rect">
            <a:avLst/>
          </a:prstGeom>
        </p:spPr>
        <p:txBody>
          <a:bodyPr/>
          <a:lstStyle/>
          <a:p>
            <a:r>
              <a:rPr lang="en-GB"/>
              <a:t>Footer - Use 'Insert &gt;Header &amp; Footer' to modify this text and ‘Apply to all’</a:t>
            </a:r>
          </a:p>
        </p:txBody>
      </p:sp>
      <p:sp>
        <p:nvSpPr>
          <p:cNvPr id="5" name="Text Placeholder 4"/>
          <p:cNvSpPr>
            <a:spLocks noGrp="1"/>
          </p:cNvSpPr>
          <p:nvPr>
            <p:ph type="body" sz="quarter" idx="11"/>
          </p:nvPr>
        </p:nvSpPr>
        <p:spPr>
          <a:xfrm>
            <a:off x="624419" y="1144589"/>
            <a:ext cx="5232399" cy="4876800"/>
          </a:xfrm>
        </p:spPr>
        <p:txBody>
          <a:bodyPr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Picture Placeholder 3"/>
          <p:cNvSpPr>
            <a:spLocks noGrp="1"/>
          </p:cNvSpPr>
          <p:nvPr>
            <p:ph type="pic" sz="quarter" idx="12"/>
          </p:nvPr>
        </p:nvSpPr>
        <p:spPr>
          <a:xfrm>
            <a:off x="6337302" y="1196975"/>
            <a:ext cx="5230284" cy="4824414"/>
          </a:xfrm>
        </p:spPr>
        <p:txBody>
          <a:bodyPr anchor="ctr"/>
          <a:lstStyle>
            <a:lvl1pPr marL="0" indent="0" algn="ctr">
              <a:buNone/>
              <a:defRPr>
                <a:solidFill>
                  <a:schemeClr val="bg2"/>
                </a:solidFill>
              </a:defRPr>
            </a:lvl1pPr>
          </a:lstStyle>
          <a:p>
            <a:pPr lvl="0"/>
            <a:r>
              <a:rPr lang="en-US" noProof="0"/>
              <a:t>Click icon to add picture</a:t>
            </a:r>
            <a:endParaRPr lang="en-GB" noProof="0"/>
          </a:p>
        </p:txBody>
      </p:sp>
    </p:spTree>
    <p:extLst>
      <p:ext uri="{BB962C8B-B14F-4D97-AF65-F5344CB8AC3E}">
        <p14:creationId xmlns:p14="http://schemas.microsoft.com/office/powerpoint/2010/main" val="81463301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3E0FA38-47DE-A7AF-26F6-6B0493DC890E}"/>
              </a:ext>
            </a:extLst>
          </p:cNvPr>
          <p:cNvSpPr>
            <a:spLocks noGrp="1"/>
          </p:cNvSpPr>
          <p:nvPr>
            <p:ph type="sldNum" sz="quarter" idx="4"/>
          </p:nvPr>
        </p:nvSpPr>
        <p:spPr>
          <a:xfrm>
            <a:off x="202344" y="6492874"/>
            <a:ext cx="2743200" cy="198966"/>
          </a:xfrm>
          <a:prstGeom prst="rect">
            <a:avLst/>
          </a:prstGeom>
        </p:spPr>
        <p:txBody>
          <a:bodyPr vert="horz" lIns="91440" tIns="45720" rIns="91440" bIns="45720" rtlCol="0" anchor="ctr"/>
          <a:lstStyle>
            <a:lvl1pPr algn="l">
              <a:defRPr sz="1200">
                <a:solidFill>
                  <a:schemeClr val="accent2"/>
                </a:solidFill>
              </a:defRPr>
            </a:lvl1pPr>
          </a:lstStyle>
          <a:p>
            <a:r>
              <a:rPr lang="en-US" dirty="0"/>
              <a:t>Slide </a:t>
            </a:r>
            <a:fld id="{903EA7B1-77EC-A440-B5B8-158D64F1397F}" type="slidenum">
              <a:rPr lang="en-US" smtClean="0"/>
              <a:pPr/>
              <a:t>‹#›</a:t>
            </a:fld>
            <a:endParaRPr lang="en-US" dirty="0"/>
          </a:p>
        </p:txBody>
      </p:sp>
      <p:sp>
        <p:nvSpPr>
          <p:cNvPr id="7" name="Title Placeholder 6">
            <a:extLst>
              <a:ext uri="{FF2B5EF4-FFF2-40B4-BE49-F238E27FC236}">
                <a16:creationId xmlns:a16="http://schemas.microsoft.com/office/drawing/2014/main" id="{EC5A1520-D31C-C28D-8FB9-BFF40DF4C283}"/>
              </a:ext>
            </a:extLst>
          </p:cNvPr>
          <p:cNvSpPr>
            <a:spLocks noGrp="1"/>
          </p:cNvSpPr>
          <p:nvPr>
            <p:ph type="title"/>
          </p:nvPr>
        </p:nvSpPr>
        <p:spPr>
          <a:xfrm>
            <a:off x="695325" y="365126"/>
            <a:ext cx="10515600" cy="517470"/>
          </a:xfrm>
          <a:prstGeom prst="rect">
            <a:avLst/>
          </a:prstGeom>
        </p:spPr>
        <p:txBody>
          <a:bodyPr vert="horz" lIns="91440" tIns="45720" rIns="91440" bIns="45720" rtlCol="0" anchor="ctr">
            <a:normAutofit/>
          </a:bodyPr>
          <a:lstStyle/>
          <a:p>
            <a:r>
              <a:rPr lang="en-GB" dirty="0"/>
              <a:t>Click to edit Master title style</a:t>
            </a:r>
            <a:endParaRPr lang="en-US" dirty="0"/>
          </a:p>
        </p:txBody>
      </p:sp>
      <p:pic>
        <p:nvPicPr>
          <p:cNvPr id="2" name="Picture 1" descr="A picture containing drawing&#10;&#10;Description automatically generated">
            <a:extLst>
              <a:ext uri="{FF2B5EF4-FFF2-40B4-BE49-F238E27FC236}">
                <a16:creationId xmlns:a16="http://schemas.microsoft.com/office/drawing/2014/main" id="{FE9B9572-925D-7863-93C2-6087F07C1569}"/>
              </a:ext>
            </a:extLst>
          </p:cNvPr>
          <p:cNvPicPr>
            <a:picLocks noChangeAspect="1"/>
          </p:cNvPicPr>
          <p:nvPr userDrawn="1"/>
        </p:nvPicPr>
        <p:blipFill>
          <a:blip r:embed="rId6"/>
          <a:stretch>
            <a:fillRect/>
          </a:stretch>
        </p:blipFill>
        <p:spPr>
          <a:xfrm>
            <a:off x="10614974" y="6166530"/>
            <a:ext cx="1191901" cy="521970"/>
          </a:xfrm>
          <a:prstGeom prst="rect">
            <a:avLst/>
          </a:prstGeom>
        </p:spPr>
      </p:pic>
    </p:spTree>
    <p:extLst>
      <p:ext uri="{BB962C8B-B14F-4D97-AF65-F5344CB8AC3E}">
        <p14:creationId xmlns:p14="http://schemas.microsoft.com/office/powerpoint/2010/main" val="100264513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663" r:id="rId3"/>
    <p:sldLayoutId id="2147483732" r:id="rId4"/>
  </p:sldLayoutIdLst>
  <p:hf hdr="0" dt="0"/>
  <p:txStyles>
    <p:titleStyle>
      <a:lvl1pPr algn="l" defTabSz="914400" rtl="0" eaLnBrk="1" latinLnBrk="0" hangingPunct="1">
        <a:lnSpc>
          <a:spcPct val="90000"/>
        </a:lnSpc>
        <a:spcBef>
          <a:spcPct val="0"/>
        </a:spcBef>
        <a:buNone/>
        <a:defRPr sz="2800"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hyperlink" Target="file:///D:\1.%20Simplex\1.%20Consultant%20Pack\WagnerDatasheet\Software\TITANUS%20PipeXpressPlus%20V10007\Help\en-US\1878810507.html"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4.xml"/><Relationship Id="rId7" Type="http://schemas.openxmlformats.org/officeDocument/2006/relationships/image" Target="../media/image58.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audio" Target="../media/audio1.wav"/><Relationship Id="rId9"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1FC5F227-1052-0621-B743-1212194C0D94}"/>
              </a:ext>
            </a:extLst>
          </p:cNvPr>
          <p:cNvCxnSpPr>
            <a:cxnSpLocks/>
          </p:cNvCxnSpPr>
          <p:nvPr/>
        </p:nvCxnSpPr>
        <p:spPr>
          <a:xfrm>
            <a:off x="724248" y="3429000"/>
            <a:ext cx="821933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Slide Number Placeholder 15">
            <a:extLst>
              <a:ext uri="{FF2B5EF4-FFF2-40B4-BE49-F238E27FC236}">
                <a16:creationId xmlns:a16="http://schemas.microsoft.com/office/drawing/2014/main" id="{38C6AE5E-D876-4860-CBAF-7D844328A409}"/>
              </a:ext>
            </a:extLst>
          </p:cNvPr>
          <p:cNvSpPr>
            <a:spLocks noGrp="1"/>
          </p:cNvSpPr>
          <p:nvPr>
            <p:ph type="sldNum" sz="quarter" idx="10"/>
          </p:nvPr>
        </p:nvSpPr>
        <p:spPr/>
        <p:txBody>
          <a:bodyPr/>
          <a:lstStyle/>
          <a:p>
            <a:r>
              <a:rPr lang="en-US"/>
              <a:t>Slide </a:t>
            </a:r>
            <a:fld id="{903EA7B1-77EC-A440-B5B8-158D64F1397F}" type="slidenum">
              <a:rPr lang="en-US" smtClean="0"/>
              <a:pPr/>
              <a:t>1</a:t>
            </a:fld>
            <a:endParaRPr lang="en-US" dirty="0"/>
          </a:p>
        </p:txBody>
      </p:sp>
      <p:sp>
        <p:nvSpPr>
          <p:cNvPr id="17" name="Slide Number Placeholder 3">
            <a:extLst>
              <a:ext uri="{FF2B5EF4-FFF2-40B4-BE49-F238E27FC236}">
                <a16:creationId xmlns:a16="http://schemas.microsoft.com/office/drawing/2014/main" id="{A040F4AD-ACD5-12A3-B03F-E5F42B5F27EC}"/>
              </a:ext>
            </a:extLst>
          </p:cNvPr>
          <p:cNvSpPr txBox="1">
            <a:spLocks/>
          </p:cNvSpPr>
          <p:nvPr/>
        </p:nvSpPr>
        <p:spPr>
          <a:xfrm>
            <a:off x="100303" y="6592358"/>
            <a:ext cx="2743200" cy="198966"/>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Slide </a:t>
            </a:r>
            <a:fld id="{903EA7B1-77EC-A440-B5B8-158D64F1397F}" type="slidenum">
              <a:rPr lang="en-US" smtClean="0">
                <a:solidFill>
                  <a:schemeClr val="bg1"/>
                </a:solidFill>
              </a:rPr>
              <a:pPr/>
              <a:t>1</a:t>
            </a:fld>
            <a:endParaRPr lang="en-US" dirty="0">
              <a:solidFill>
                <a:schemeClr val="bg1"/>
              </a:solidFill>
            </a:endParaRPr>
          </a:p>
        </p:txBody>
      </p:sp>
      <p:pic>
        <p:nvPicPr>
          <p:cNvPr id="13" name="Picture 12">
            <a:extLst>
              <a:ext uri="{FF2B5EF4-FFF2-40B4-BE49-F238E27FC236}">
                <a16:creationId xmlns:a16="http://schemas.microsoft.com/office/drawing/2014/main" id="{C147F54F-DEEB-2B3E-5AB6-6259901E7D9F}"/>
              </a:ext>
            </a:extLst>
          </p:cNvPr>
          <p:cNvPicPr>
            <a:picLocks noChangeAspect="1"/>
          </p:cNvPicPr>
          <p:nvPr/>
        </p:nvPicPr>
        <p:blipFill>
          <a:blip r:embed="rId2"/>
          <a:stretch>
            <a:fillRect/>
          </a:stretch>
        </p:blipFill>
        <p:spPr>
          <a:xfrm>
            <a:off x="500833" y="438346"/>
            <a:ext cx="10455546" cy="5723116"/>
          </a:xfrm>
          <a:prstGeom prst="rect">
            <a:avLst/>
          </a:prstGeom>
        </p:spPr>
      </p:pic>
      <p:sp>
        <p:nvSpPr>
          <p:cNvPr id="15" name="TextBox 14">
            <a:extLst>
              <a:ext uri="{FF2B5EF4-FFF2-40B4-BE49-F238E27FC236}">
                <a16:creationId xmlns:a16="http://schemas.microsoft.com/office/drawing/2014/main" id="{D40357F0-A19B-618B-56FC-B12D9218ACDA}"/>
              </a:ext>
            </a:extLst>
          </p:cNvPr>
          <p:cNvSpPr txBox="1"/>
          <p:nvPr/>
        </p:nvSpPr>
        <p:spPr>
          <a:xfrm>
            <a:off x="1910443" y="1422574"/>
            <a:ext cx="8011886" cy="646331"/>
          </a:xfrm>
          <a:prstGeom prst="rect">
            <a:avLst/>
          </a:prstGeom>
          <a:noFill/>
        </p:spPr>
        <p:txBody>
          <a:bodyPr wrap="square" rtlCol="0">
            <a:spAutoFit/>
          </a:bodyPr>
          <a:lstStyle/>
          <a:p>
            <a:r>
              <a:rPr lang="en-US" sz="3600" b="1" dirty="0">
                <a:solidFill>
                  <a:schemeClr val="accent1"/>
                </a:solidFill>
                <a:latin typeface="Arial" panose="020B0604020202020204" pitchFamily="34" charset="0"/>
                <a:cs typeface="Arial" panose="020B0604020202020204" pitchFamily="34" charset="0"/>
              </a:rPr>
              <a:t>Guide on </a:t>
            </a:r>
            <a:r>
              <a:rPr lang="en-US" sz="3600" b="1" dirty="0" err="1">
                <a:solidFill>
                  <a:schemeClr val="accent1"/>
                </a:solidFill>
                <a:latin typeface="Arial" panose="020B0604020202020204" pitchFamily="34" charset="0"/>
                <a:cs typeface="Arial" panose="020B0604020202020204" pitchFamily="34" charset="0"/>
              </a:rPr>
              <a:t>PipeXpress</a:t>
            </a:r>
            <a:r>
              <a:rPr lang="en-US" sz="3600" b="1" dirty="0">
                <a:solidFill>
                  <a:schemeClr val="accent1"/>
                </a:solidFill>
                <a:latin typeface="Arial" panose="020B0604020202020204" pitchFamily="34" charset="0"/>
                <a:cs typeface="Arial" panose="020B0604020202020204" pitchFamily="34" charset="0"/>
              </a:rPr>
              <a:t> Plus Usage</a:t>
            </a:r>
          </a:p>
        </p:txBody>
      </p:sp>
      <p:sp>
        <p:nvSpPr>
          <p:cNvPr id="18" name="TextBox 17">
            <a:extLst>
              <a:ext uri="{FF2B5EF4-FFF2-40B4-BE49-F238E27FC236}">
                <a16:creationId xmlns:a16="http://schemas.microsoft.com/office/drawing/2014/main" id="{442FE9BF-CD20-1795-F80E-18F464439043}"/>
              </a:ext>
            </a:extLst>
          </p:cNvPr>
          <p:cNvSpPr txBox="1"/>
          <p:nvPr/>
        </p:nvSpPr>
        <p:spPr>
          <a:xfrm>
            <a:off x="1347107" y="4131129"/>
            <a:ext cx="3510643" cy="923330"/>
          </a:xfrm>
          <a:prstGeom prst="rect">
            <a:avLst/>
          </a:prstGeom>
          <a:noFill/>
        </p:spPr>
        <p:txBody>
          <a:bodyPr wrap="square" rtlCol="0">
            <a:spAutoFit/>
          </a:bodyPr>
          <a:lstStyle/>
          <a:p>
            <a:r>
              <a:rPr lang="en-US" dirty="0"/>
              <a:t>Created by :</a:t>
            </a:r>
          </a:p>
          <a:p>
            <a:r>
              <a:rPr lang="en-US" b="1" dirty="0">
                <a:solidFill>
                  <a:schemeClr val="accent2"/>
                </a:solidFill>
              </a:rPr>
              <a:t>Alan Ang</a:t>
            </a:r>
          </a:p>
          <a:p>
            <a:r>
              <a:rPr lang="en-US" dirty="0"/>
              <a:t>Snr BD Manager For APAC</a:t>
            </a:r>
          </a:p>
        </p:txBody>
      </p:sp>
    </p:spTree>
    <p:extLst>
      <p:ext uri="{BB962C8B-B14F-4D97-AF65-F5344CB8AC3E}">
        <p14:creationId xmlns:p14="http://schemas.microsoft.com/office/powerpoint/2010/main" val="3314385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4443A-36C3-A641-D4AC-959F725745A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7616A09-6D41-E38C-7514-E2FED64D96D7}"/>
              </a:ext>
            </a:extLst>
          </p:cNvPr>
          <p:cNvSpPr>
            <a:spLocks noGrp="1"/>
          </p:cNvSpPr>
          <p:nvPr>
            <p:ph type="title"/>
          </p:nvPr>
        </p:nvSpPr>
        <p:spPr>
          <a:xfrm>
            <a:off x="384506" y="337166"/>
            <a:ext cx="11422987" cy="350492"/>
          </a:xfrm>
        </p:spPr>
        <p:txBody>
          <a:bodyPr>
            <a:normAutofit fontScale="90000"/>
          </a:bodyPr>
          <a:lstStyle/>
          <a:p>
            <a:r>
              <a:rPr lang="en-US" dirty="0"/>
              <a:t>Step 1: Normative specifications - Extended (Project additional documentation)</a:t>
            </a:r>
          </a:p>
        </p:txBody>
      </p:sp>
      <p:sp>
        <p:nvSpPr>
          <p:cNvPr id="3" name="Slide Number Placeholder 2">
            <a:extLst>
              <a:ext uri="{FF2B5EF4-FFF2-40B4-BE49-F238E27FC236}">
                <a16:creationId xmlns:a16="http://schemas.microsoft.com/office/drawing/2014/main" id="{E453A2DC-C4D2-E2AE-4B17-211F7C51859A}"/>
              </a:ext>
            </a:extLst>
          </p:cNvPr>
          <p:cNvSpPr>
            <a:spLocks noGrp="1"/>
          </p:cNvSpPr>
          <p:nvPr>
            <p:ph type="sldNum" sz="quarter" idx="10"/>
          </p:nvPr>
        </p:nvSpPr>
        <p:spPr/>
        <p:txBody>
          <a:bodyPr/>
          <a:lstStyle/>
          <a:p>
            <a:r>
              <a:rPr lang="en-US"/>
              <a:t>Slide </a:t>
            </a:r>
            <a:fld id="{903EA7B1-77EC-A440-B5B8-158D64F1397F}" type="slidenum">
              <a:rPr lang="en-US" smtClean="0"/>
              <a:pPr/>
              <a:t>10</a:t>
            </a:fld>
            <a:endParaRPr lang="en-US" dirty="0"/>
          </a:p>
        </p:txBody>
      </p:sp>
      <p:sp>
        <p:nvSpPr>
          <p:cNvPr id="2" name="TextBox 1">
            <a:extLst>
              <a:ext uri="{FF2B5EF4-FFF2-40B4-BE49-F238E27FC236}">
                <a16:creationId xmlns:a16="http://schemas.microsoft.com/office/drawing/2014/main" id="{D7EBF2B6-403F-FBDD-E9E4-0B3600324F69}"/>
              </a:ext>
            </a:extLst>
          </p:cNvPr>
          <p:cNvSpPr txBox="1"/>
          <p:nvPr/>
        </p:nvSpPr>
        <p:spPr>
          <a:xfrm>
            <a:off x="472273" y="924448"/>
            <a:ext cx="11113476" cy="646331"/>
          </a:xfrm>
          <a:prstGeom prst="rect">
            <a:avLst/>
          </a:prstGeom>
          <a:noFill/>
        </p:spPr>
        <p:txBody>
          <a:bodyPr wrap="square" rtlCol="0">
            <a:spAutoFit/>
          </a:bodyPr>
          <a:lstStyle/>
          <a:p>
            <a:r>
              <a:rPr lang="en-US" dirty="0"/>
              <a:t>On the page Extended there are free text fields available to you with which you can document your project. The data is adopted in the certificate of conformity.</a:t>
            </a:r>
          </a:p>
        </p:txBody>
      </p:sp>
      <p:pic>
        <p:nvPicPr>
          <p:cNvPr id="8" name="Picture 7">
            <a:extLst>
              <a:ext uri="{FF2B5EF4-FFF2-40B4-BE49-F238E27FC236}">
                <a16:creationId xmlns:a16="http://schemas.microsoft.com/office/drawing/2014/main" id="{6A595C96-5697-52C4-AC44-909BF12160F3}"/>
              </a:ext>
            </a:extLst>
          </p:cNvPr>
          <p:cNvPicPr>
            <a:picLocks noChangeAspect="1"/>
          </p:cNvPicPr>
          <p:nvPr/>
        </p:nvPicPr>
        <p:blipFill>
          <a:blip r:embed="rId2"/>
          <a:stretch>
            <a:fillRect/>
          </a:stretch>
        </p:blipFill>
        <p:spPr>
          <a:xfrm>
            <a:off x="472273" y="1646796"/>
            <a:ext cx="7630590" cy="4439270"/>
          </a:xfrm>
          <a:prstGeom prst="rect">
            <a:avLst/>
          </a:prstGeom>
          <a:ln>
            <a:solidFill>
              <a:schemeClr val="accent2"/>
            </a:solidFill>
          </a:ln>
        </p:spPr>
      </p:pic>
      <p:pic>
        <p:nvPicPr>
          <p:cNvPr id="12" name="Picture 11">
            <a:extLst>
              <a:ext uri="{FF2B5EF4-FFF2-40B4-BE49-F238E27FC236}">
                <a16:creationId xmlns:a16="http://schemas.microsoft.com/office/drawing/2014/main" id="{AB859FDE-CE5E-E835-D50E-79DEE79F6E2F}"/>
              </a:ext>
            </a:extLst>
          </p:cNvPr>
          <p:cNvPicPr>
            <a:picLocks noChangeAspect="1"/>
          </p:cNvPicPr>
          <p:nvPr/>
        </p:nvPicPr>
        <p:blipFill>
          <a:blip r:embed="rId3"/>
          <a:stretch>
            <a:fillRect/>
          </a:stretch>
        </p:blipFill>
        <p:spPr>
          <a:xfrm>
            <a:off x="8545434" y="1646796"/>
            <a:ext cx="2766300" cy="1325995"/>
          </a:xfrm>
          <a:prstGeom prst="rect">
            <a:avLst/>
          </a:prstGeom>
          <a:ln>
            <a:solidFill>
              <a:schemeClr val="accent2"/>
            </a:solidFill>
          </a:ln>
        </p:spPr>
      </p:pic>
    </p:spTree>
    <p:extLst>
      <p:ext uri="{BB962C8B-B14F-4D97-AF65-F5344CB8AC3E}">
        <p14:creationId xmlns:p14="http://schemas.microsoft.com/office/powerpoint/2010/main" val="2605599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F2E4D-931C-4B45-724A-A7BDE841A4E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3BD5615-29DF-A458-1995-422732EE4A4C}"/>
              </a:ext>
            </a:extLst>
          </p:cNvPr>
          <p:cNvSpPr>
            <a:spLocks noGrp="1"/>
          </p:cNvSpPr>
          <p:nvPr>
            <p:ph type="title"/>
          </p:nvPr>
        </p:nvSpPr>
        <p:spPr>
          <a:xfrm>
            <a:off x="695324" y="365126"/>
            <a:ext cx="11422987" cy="350492"/>
          </a:xfrm>
        </p:spPr>
        <p:txBody>
          <a:bodyPr>
            <a:normAutofit fontScale="90000"/>
          </a:bodyPr>
          <a:lstStyle/>
          <a:p>
            <a:r>
              <a:rPr lang="en-US" dirty="0"/>
              <a:t>Step 2: Pipe and Application(Select types of Pipes)</a:t>
            </a:r>
          </a:p>
        </p:txBody>
      </p:sp>
      <p:sp>
        <p:nvSpPr>
          <p:cNvPr id="3" name="Slide Number Placeholder 2">
            <a:extLst>
              <a:ext uri="{FF2B5EF4-FFF2-40B4-BE49-F238E27FC236}">
                <a16:creationId xmlns:a16="http://schemas.microsoft.com/office/drawing/2014/main" id="{2E80B3E0-5454-CA3A-C2E8-F37C3E1F9763}"/>
              </a:ext>
            </a:extLst>
          </p:cNvPr>
          <p:cNvSpPr>
            <a:spLocks noGrp="1"/>
          </p:cNvSpPr>
          <p:nvPr>
            <p:ph type="sldNum" sz="quarter" idx="10"/>
          </p:nvPr>
        </p:nvSpPr>
        <p:spPr/>
        <p:txBody>
          <a:bodyPr/>
          <a:lstStyle/>
          <a:p>
            <a:r>
              <a:rPr lang="en-US"/>
              <a:t>Slide </a:t>
            </a:r>
            <a:fld id="{903EA7B1-77EC-A440-B5B8-158D64F1397F}" type="slidenum">
              <a:rPr lang="en-US" smtClean="0"/>
              <a:pPr/>
              <a:t>11</a:t>
            </a:fld>
            <a:endParaRPr lang="en-US" dirty="0"/>
          </a:p>
        </p:txBody>
      </p:sp>
      <p:pic>
        <p:nvPicPr>
          <p:cNvPr id="5" name="Picture 4">
            <a:extLst>
              <a:ext uri="{FF2B5EF4-FFF2-40B4-BE49-F238E27FC236}">
                <a16:creationId xmlns:a16="http://schemas.microsoft.com/office/drawing/2014/main" id="{8AA9B7AD-15FA-F3F1-57DF-E97E5E2B7645}"/>
              </a:ext>
            </a:extLst>
          </p:cNvPr>
          <p:cNvPicPr>
            <a:picLocks noChangeAspect="1"/>
          </p:cNvPicPr>
          <p:nvPr/>
        </p:nvPicPr>
        <p:blipFill>
          <a:blip r:embed="rId2"/>
          <a:stretch>
            <a:fillRect/>
          </a:stretch>
        </p:blipFill>
        <p:spPr>
          <a:xfrm>
            <a:off x="612679" y="1027645"/>
            <a:ext cx="7630590" cy="3858163"/>
          </a:xfrm>
          <a:prstGeom prst="rect">
            <a:avLst/>
          </a:prstGeom>
          <a:ln>
            <a:solidFill>
              <a:schemeClr val="accent2"/>
            </a:solidFill>
          </a:ln>
        </p:spPr>
      </p:pic>
      <p:pic>
        <p:nvPicPr>
          <p:cNvPr id="7" name="Picture 6">
            <a:extLst>
              <a:ext uri="{FF2B5EF4-FFF2-40B4-BE49-F238E27FC236}">
                <a16:creationId xmlns:a16="http://schemas.microsoft.com/office/drawing/2014/main" id="{C85F749A-AF68-653C-7D6E-B838CBF4E9AA}"/>
              </a:ext>
            </a:extLst>
          </p:cNvPr>
          <p:cNvPicPr>
            <a:picLocks noChangeAspect="1"/>
          </p:cNvPicPr>
          <p:nvPr/>
        </p:nvPicPr>
        <p:blipFill>
          <a:blip r:embed="rId3"/>
          <a:stretch>
            <a:fillRect/>
          </a:stretch>
        </p:blipFill>
        <p:spPr>
          <a:xfrm>
            <a:off x="7190589" y="2234521"/>
            <a:ext cx="4794444" cy="3454820"/>
          </a:xfrm>
          <a:prstGeom prst="rect">
            <a:avLst/>
          </a:prstGeom>
        </p:spPr>
      </p:pic>
    </p:spTree>
    <p:extLst>
      <p:ext uri="{BB962C8B-B14F-4D97-AF65-F5344CB8AC3E}">
        <p14:creationId xmlns:p14="http://schemas.microsoft.com/office/powerpoint/2010/main" val="1355928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D6299-33EF-AF49-0D79-6E688D58180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374185F-E078-F183-88CB-DB12EEE6EA26}"/>
              </a:ext>
            </a:extLst>
          </p:cNvPr>
          <p:cNvSpPr>
            <a:spLocks noGrp="1"/>
          </p:cNvSpPr>
          <p:nvPr>
            <p:ph type="title"/>
          </p:nvPr>
        </p:nvSpPr>
        <p:spPr>
          <a:xfrm>
            <a:off x="695324" y="365126"/>
            <a:ext cx="11422987" cy="350492"/>
          </a:xfrm>
        </p:spPr>
        <p:txBody>
          <a:bodyPr>
            <a:normAutofit fontScale="90000"/>
          </a:bodyPr>
          <a:lstStyle/>
          <a:p>
            <a:r>
              <a:rPr lang="en-US" dirty="0"/>
              <a:t>Step 2: Pipe and Application(More Option for Operating environment)</a:t>
            </a:r>
          </a:p>
        </p:txBody>
      </p:sp>
      <p:sp>
        <p:nvSpPr>
          <p:cNvPr id="3" name="Slide Number Placeholder 2">
            <a:extLst>
              <a:ext uri="{FF2B5EF4-FFF2-40B4-BE49-F238E27FC236}">
                <a16:creationId xmlns:a16="http://schemas.microsoft.com/office/drawing/2014/main" id="{F0B5B20B-71DD-EEA3-114C-20F56C8963FB}"/>
              </a:ext>
            </a:extLst>
          </p:cNvPr>
          <p:cNvSpPr>
            <a:spLocks noGrp="1"/>
          </p:cNvSpPr>
          <p:nvPr>
            <p:ph type="sldNum" sz="quarter" idx="10"/>
          </p:nvPr>
        </p:nvSpPr>
        <p:spPr/>
        <p:txBody>
          <a:bodyPr/>
          <a:lstStyle/>
          <a:p>
            <a:r>
              <a:rPr lang="en-US"/>
              <a:t>Slide </a:t>
            </a:r>
            <a:fld id="{903EA7B1-77EC-A440-B5B8-158D64F1397F}" type="slidenum">
              <a:rPr lang="en-US" smtClean="0"/>
              <a:pPr/>
              <a:t>12</a:t>
            </a:fld>
            <a:endParaRPr lang="en-US" dirty="0"/>
          </a:p>
        </p:txBody>
      </p:sp>
      <p:pic>
        <p:nvPicPr>
          <p:cNvPr id="5" name="Picture 4">
            <a:extLst>
              <a:ext uri="{FF2B5EF4-FFF2-40B4-BE49-F238E27FC236}">
                <a16:creationId xmlns:a16="http://schemas.microsoft.com/office/drawing/2014/main" id="{08674074-1F67-9B55-5A51-C25E82C1C7C6}"/>
              </a:ext>
            </a:extLst>
          </p:cNvPr>
          <p:cNvPicPr>
            <a:picLocks noChangeAspect="1"/>
          </p:cNvPicPr>
          <p:nvPr/>
        </p:nvPicPr>
        <p:blipFill>
          <a:blip r:embed="rId2"/>
          <a:stretch>
            <a:fillRect/>
          </a:stretch>
        </p:blipFill>
        <p:spPr>
          <a:xfrm>
            <a:off x="202344" y="783772"/>
            <a:ext cx="7203291" cy="4039563"/>
          </a:xfrm>
          <a:prstGeom prst="rect">
            <a:avLst/>
          </a:prstGeom>
          <a:ln>
            <a:solidFill>
              <a:schemeClr val="accent2"/>
            </a:solidFill>
          </a:ln>
        </p:spPr>
      </p:pic>
      <p:pic>
        <p:nvPicPr>
          <p:cNvPr id="7" name="Picture 6">
            <a:extLst>
              <a:ext uri="{FF2B5EF4-FFF2-40B4-BE49-F238E27FC236}">
                <a16:creationId xmlns:a16="http://schemas.microsoft.com/office/drawing/2014/main" id="{318706EC-ADF2-7241-CD47-4C0681DB1DF0}"/>
              </a:ext>
            </a:extLst>
          </p:cNvPr>
          <p:cNvPicPr>
            <a:picLocks noChangeAspect="1"/>
          </p:cNvPicPr>
          <p:nvPr/>
        </p:nvPicPr>
        <p:blipFill>
          <a:blip r:embed="rId3"/>
          <a:stretch>
            <a:fillRect/>
          </a:stretch>
        </p:blipFill>
        <p:spPr>
          <a:xfrm>
            <a:off x="7405635" y="783772"/>
            <a:ext cx="4686933" cy="5290456"/>
          </a:xfrm>
          <a:prstGeom prst="rect">
            <a:avLst/>
          </a:prstGeom>
        </p:spPr>
      </p:pic>
    </p:spTree>
    <p:extLst>
      <p:ext uri="{BB962C8B-B14F-4D97-AF65-F5344CB8AC3E}">
        <p14:creationId xmlns:p14="http://schemas.microsoft.com/office/powerpoint/2010/main" val="2328554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E7B68-240E-33E3-B26E-9BD920DA88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6A650DE-1447-6737-10FA-1936168984D0}"/>
              </a:ext>
            </a:extLst>
          </p:cNvPr>
          <p:cNvSpPr>
            <a:spLocks noGrp="1"/>
          </p:cNvSpPr>
          <p:nvPr>
            <p:ph type="title"/>
          </p:nvPr>
        </p:nvSpPr>
        <p:spPr>
          <a:xfrm>
            <a:off x="384506" y="375174"/>
            <a:ext cx="11422987" cy="350492"/>
          </a:xfrm>
        </p:spPr>
        <p:txBody>
          <a:bodyPr>
            <a:normAutofit fontScale="90000"/>
          </a:bodyPr>
          <a:lstStyle/>
          <a:p>
            <a:r>
              <a:rPr lang="en-US" dirty="0"/>
              <a:t>Step 3: </a:t>
            </a:r>
            <a:r>
              <a:rPr lang="en-US" sz="2700" dirty="0"/>
              <a:t>Detector Selection(Important 1 or 2 detector and </a:t>
            </a:r>
            <a:r>
              <a:rPr lang="en-US" sz="2700" dirty="0" err="1"/>
              <a:t>nos</a:t>
            </a:r>
            <a:r>
              <a:rPr lang="en-US" sz="2700" dirty="0"/>
              <a:t> of Alarm and Relays)</a:t>
            </a:r>
            <a:endParaRPr lang="en-US" dirty="0"/>
          </a:p>
        </p:txBody>
      </p:sp>
      <p:sp>
        <p:nvSpPr>
          <p:cNvPr id="3" name="Slide Number Placeholder 2">
            <a:extLst>
              <a:ext uri="{FF2B5EF4-FFF2-40B4-BE49-F238E27FC236}">
                <a16:creationId xmlns:a16="http://schemas.microsoft.com/office/drawing/2014/main" id="{9BE84768-7C5C-119B-AF7F-73FDF32E0BAE}"/>
              </a:ext>
            </a:extLst>
          </p:cNvPr>
          <p:cNvSpPr>
            <a:spLocks noGrp="1"/>
          </p:cNvSpPr>
          <p:nvPr>
            <p:ph type="sldNum" sz="quarter" idx="10"/>
          </p:nvPr>
        </p:nvSpPr>
        <p:spPr/>
        <p:txBody>
          <a:bodyPr/>
          <a:lstStyle/>
          <a:p>
            <a:r>
              <a:rPr lang="en-US"/>
              <a:t>Slide </a:t>
            </a:r>
            <a:fld id="{903EA7B1-77EC-A440-B5B8-158D64F1397F}" type="slidenum">
              <a:rPr lang="en-US" smtClean="0"/>
              <a:pPr/>
              <a:t>13</a:t>
            </a:fld>
            <a:endParaRPr lang="en-US" dirty="0"/>
          </a:p>
        </p:txBody>
      </p:sp>
      <p:pic>
        <p:nvPicPr>
          <p:cNvPr id="5" name="Picture 4">
            <a:extLst>
              <a:ext uri="{FF2B5EF4-FFF2-40B4-BE49-F238E27FC236}">
                <a16:creationId xmlns:a16="http://schemas.microsoft.com/office/drawing/2014/main" id="{13B6C071-8364-5C6F-D5D9-C59174587E99}"/>
              </a:ext>
            </a:extLst>
          </p:cNvPr>
          <p:cNvPicPr>
            <a:picLocks noChangeAspect="1"/>
          </p:cNvPicPr>
          <p:nvPr/>
        </p:nvPicPr>
        <p:blipFill>
          <a:blip r:embed="rId2"/>
          <a:stretch>
            <a:fillRect/>
          </a:stretch>
        </p:blipFill>
        <p:spPr>
          <a:xfrm>
            <a:off x="280233" y="892255"/>
            <a:ext cx="7049484" cy="3867690"/>
          </a:xfrm>
          <a:prstGeom prst="rect">
            <a:avLst/>
          </a:prstGeom>
          <a:ln>
            <a:solidFill>
              <a:schemeClr val="accent2"/>
            </a:solidFill>
          </a:ln>
        </p:spPr>
      </p:pic>
      <p:pic>
        <p:nvPicPr>
          <p:cNvPr id="7" name="Picture 6">
            <a:extLst>
              <a:ext uri="{FF2B5EF4-FFF2-40B4-BE49-F238E27FC236}">
                <a16:creationId xmlns:a16="http://schemas.microsoft.com/office/drawing/2014/main" id="{91427A12-D948-B26C-D442-28F49DF9D523}"/>
              </a:ext>
            </a:extLst>
          </p:cNvPr>
          <p:cNvPicPr>
            <a:picLocks noChangeAspect="1"/>
          </p:cNvPicPr>
          <p:nvPr/>
        </p:nvPicPr>
        <p:blipFill>
          <a:blip r:embed="rId3"/>
          <a:stretch>
            <a:fillRect/>
          </a:stretch>
        </p:blipFill>
        <p:spPr>
          <a:xfrm>
            <a:off x="7568455" y="892255"/>
            <a:ext cx="4343312" cy="1781185"/>
          </a:xfrm>
          <a:prstGeom prst="rect">
            <a:avLst/>
          </a:prstGeom>
        </p:spPr>
      </p:pic>
      <p:pic>
        <p:nvPicPr>
          <p:cNvPr id="9" name="Picture 8">
            <a:extLst>
              <a:ext uri="{FF2B5EF4-FFF2-40B4-BE49-F238E27FC236}">
                <a16:creationId xmlns:a16="http://schemas.microsoft.com/office/drawing/2014/main" id="{543B283C-52B9-1DD6-C4FE-23950250E5FB}"/>
              </a:ext>
            </a:extLst>
          </p:cNvPr>
          <p:cNvPicPr>
            <a:picLocks noChangeAspect="1"/>
          </p:cNvPicPr>
          <p:nvPr/>
        </p:nvPicPr>
        <p:blipFill>
          <a:blip r:embed="rId4"/>
          <a:stretch>
            <a:fillRect/>
          </a:stretch>
        </p:blipFill>
        <p:spPr>
          <a:xfrm>
            <a:off x="7568455" y="2998818"/>
            <a:ext cx="4343312" cy="2481892"/>
          </a:xfrm>
          <a:prstGeom prst="rect">
            <a:avLst/>
          </a:prstGeom>
        </p:spPr>
      </p:pic>
    </p:spTree>
    <p:extLst>
      <p:ext uri="{BB962C8B-B14F-4D97-AF65-F5344CB8AC3E}">
        <p14:creationId xmlns:p14="http://schemas.microsoft.com/office/powerpoint/2010/main" val="1948616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6E044E-C0A9-F1BB-02D4-3E3754D1FF8E}"/>
              </a:ext>
            </a:extLst>
          </p:cNvPr>
          <p:cNvSpPr>
            <a:spLocks noGrp="1"/>
          </p:cNvSpPr>
          <p:nvPr>
            <p:ph type="title"/>
          </p:nvPr>
        </p:nvSpPr>
        <p:spPr/>
        <p:txBody>
          <a:bodyPr>
            <a:normAutofit fontScale="90000"/>
          </a:bodyPr>
          <a:lstStyle/>
          <a:p>
            <a:r>
              <a:rPr lang="en-US" dirty="0"/>
              <a:t>Step 3: Detector Selection- Detector Overview(Detector Details)</a:t>
            </a:r>
          </a:p>
        </p:txBody>
      </p:sp>
      <p:sp>
        <p:nvSpPr>
          <p:cNvPr id="3" name="Slide Number Placeholder 2">
            <a:extLst>
              <a:ext uri="{FF2B5EF4-FFF2-40B4-BE49-F238E27FC236}">
                <a16:creationId xmlns:a16="http://schemas.microsoft.com/office/drawing/2014/main" id="{292AED95-76B6-012B-963A-CA332AF40E67}"/>
              </a:ext>
            </a:extLst>
          </p:cNvPr>
          <p:cNvSpPr>
            <a:spLocks noGrp="1"/>
          </p:cNvSpPr>
          <p:nvPr>
            <p:ph type="sldNum" sz="quarter" idx="10"/>
          </p:nvPr>
        </p:nvSpPr>
        <p:spPr/>
        <p:txBody>
          <a:bodyPr/>
          <a:lstStyle/>
          <a:p>
            <a:r>
              <a:rPr lang="en-US"/>
              <a:t>Slide </a:t>
            </a:r>
            <a:fld id="{903EA7B1-77EC-A440-B5B8-158D64F1397F}" type="slidenum">
              <a:rPr lang="en-US" smtClean="0"/>
              <a:pPr/>
              <a:t>14</a:t>
            </a:fld>
            <a:endParaRPr lang="en-US" dirty="0"/>
          </a:p>
        </p:txBody>
      </p:sp>
      <p:pic>
        <p:nvPicPr>
          <p:cNvPr id="6" name="Picture 5" descr="A screenshot of a computer&#10;&#10;Description automatically generated">
            <a:extLst>
              <a:ext uri="{FF2B5EF4-FFF2-40B4-BE49-F238E27FC236}">
                <a16:creationId xmlns:a16="http://schemas.microsoft.com/office/drawing/2014/main" id="{66B8EA51-8EC1-30FF-87C4-174ACE247FBE}"/>
              </a:ext>
            </a:extLst>
          </p:cNvPr>
          <p:cNvPicPr>
            <a:picLocks noChangeAspect="1"/>
          </p:cNvPicPr>
          <p:nvPr/>
        </p:nvPicPr>
        <p:blipFill>
          <a:blip r:embed="rId2"/>
          <a:stretch>
            <a:fillRect/>
          </a:stretch>
        </p:blipFill>
        <p:spPr>
          <a:xfrm>
            <a:off x="602901" y="893531"/>
            <a:ext cx="10515600" cy="5323173"/>
          </a:xfrm>
          <a:prstGeom prst="rect">
            <a:avLst/>
          </a:prstGeom>
          <a:ln>
            <a:solidFill>
              <a:schemeClr val="accent2"/>
            </a:solidFill>
          </a:ln>
        </p:spPr>
      </p:pic>
    </p:spTree>
    <p:extLst>
      <p:ext uri="{BB962C8B-B14F-4D97-AF65-F5344CB8AC3E}">
        <p14:creationId xmlns:p14="http://schemas.microsoft.com/office/powerpoint/2010/main" val="2531805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BE824-A09A-FEA9-50A0-0D29B5097F2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0D9D38C-9C3E-1809-D2BC-5A889622B861}"/>
              </a:ext>
            </a:extLst>
          </p:cNvPr>
          <p:cNvSpPr>
            <a:spLocks noGrp="1"/>
          </p:cNvSpPr>
          <p:nvPr>
            <p:ph type="title"/>
          </p:nvPr>
        </p:nvSpPr>
        <p:spPr>
          <a:xfrm>
            <a:off x="695324" y="365126"/>
            <a:ext cx="11422987" cy="350492"/>
          </a:xfrm>
        </p:spPr>
        <p:txBody>
          <a:bodyPr>
            <a:normAutofit fontScale="90000"/>
          </a:bodyPr>
          <a:lstStyle/>
          <a:p>
            <a:r>
              <a:rPr lang="en-US" dirty="0"/>
              <a:t>Step 4: </a:t>
            </a:r>
            <a:r>
              <a:rPr lang="en-US" sz="2200" dirty="0"/>
              <a:t>Detector and Accessories(Nos of modules, Nos of Relays, Purging Option..</a:t>
            </a:r>
            <a:r>
              <a:rPr lang="en-US" sz="2200" dirty="0" err="1"/>
              <a:t>etc</a:t>
            </a:r>
            <a:r>
              <a:rPr lang="en-US" sz="2200" dirty="0"/>
              <a:t>)</a:t>
            </a:r>
            <a:endParaRPr lang="en-US" dirty="0"/>
          </a:p>
        </p:txBody>
      </p:sp>
      <p:sp>
        <p:nvSpPr>
          <p:cNvPr id="3" name="Slide Number Placeholder 2">
            <a:extLst>
              <a:ext uri="{FF2B5EF4-FFF2-40B4-BE49-F238E27FC236}">
                <a16:creationId xmlns:a16="http://schemas.microsoft.com/office/drawing/2014/main" id="{85364BBC-758A-9EAE-6D0E-77D27D81BF40}"/>
              </a:ext>
            </a:extLst>
          </p:cNvPr>
          <p:cNvSpPr>
            <a:spLocks noGrp="1"/>
          </p:cNvSpPr>
          <p:nvPr>
            <p:ph type="sldNum" sz="quarter" idx="10"/>
          </p:nvPr>
        </p:nvSpPr>
        <p:spPr/>
        <p:txBody>
          <a:bodyPr/>
          <a:lstStyle/>
          <a:p>
            <a:r>
              <a:rPr lang="en-US"/>
              <a:t>Slide </a:t>
            </a:r>
            <a:fld id="{903EA7B1-77EC-A440-B5B8-158D64F1397F}" type="slidenum">
              <a:rPr lang="en-US" smtClean="0"/>
              <a:pPr/>
              <a:t>15</a:t>
            </a:fld>
            <a:endParaRPr lang="en-US" dirty="0"/>
          </a:p>
        </p:txBody>
      </p:sp>
      <p:pic>
        <p:nvPicPr>
          <p:cNvPr id="5" name="Picture 4">
            <a:extLst>
              <a:ext uri="{FF2B5EF4-FFF2-40B4-BE49-F238E27FC236}">
                <a16:creationId xmlns:a16="http://schemas.microsoft.com/office/drawing/2014/main" id="{92F1073F-C4F6-3EFB-06D9-C3BA6DE7FA7E}"/>
              </a:ext>
            </a:extLst>
          </p:cNvPr>
          <p:cNvPicPr>
            <a:picLocks noChangeAspect="1"/>
          </p:cNvPicPr>
          <p:nvPr/>
        </p:nvPicPr>
        <p:blipFill>
          <a:blip r:embed="rId2"/>
          <a:stretch>
            <a:fillRect/>
          </a:stretch>
        </p:blipFill>
        <p:spPr>
          <a:xfrm>
            <a:off x="311751" y="862109"/>
            <a:ext cx="7417038" cy="3750084"/>
          </a:xfrm>
          <a:prstGeom prst="rect">
            <a:avLst/>
          </a:prstGeom>
          <a:ln>
            <a:solidFill>
              <a:schemeClr val="accent2"/>
            </a:solidFill>
          </a:ln>
        </p:spPr>
      </p:pic>
      <p:pic>
        <p:nvPicPr>
          <p:cNvPr id="7" name="Picture 6">
            <a:extLst>
              <a:ext uri="{FF2B5EF4-FFF2-40B4-BE49-F238E27FC236}">
                <a16:creationId xmlns:a16="http://schemas.microsoft.com/office/drawing/2014/main" id="{AC82D713-F2D1-CFC3-8AF7-E02ED396548C}"/>
              </a:ext>
            </a:extLst>
          </p:cNvPr>
          <p:cNvPicPr>
            <a:picLocks noChangeAspect="1"/>
          </p:cNvPicPr>
          <p:nvPr/>
        </p:nvPicPr>
        <p:blipFill>
          <a:blip r:embed="rId3"/>
          <a:stretch>
            <a:fillRect/>
          </a:stretch>
        </p:blipFill>
        <p:spPr>
          <a:xfrm>
            <a:off x="7752176" y="862109"/>
            <a:ext cx="4366135" cy="5030547"/>
          </a:xfrm>
          <a:prstGeom prst="rect">
            <a:avLst/>
          </a:prstGeom>
        </p:spPr>
      </p:pic>
      <p:sp>
        <p:nvSpPr>
          <p:cNvPr id="8" name="TextBox 7">
            <a:extLst>
              <a:ext uri="{FF2B5EF4-FFF2-40B4-BE49-F238E27FC236}">
                <a16:creationId xmlns:a16="http://schemas.microsoft.com/office/drawing/2014/main" id="{8C83D59F-C14E-EA01-7A05-F5112D2849E6}"/>
              </a:ext>
            </a:extLst>
          </p:cNvPr>
          <p:cNvSpPr txBox="1"/>
          <p:nvPr/>
        </p:nvSpPr>
        <p:spPr>
          <a:xfrm>
            <a:off x="311751" y="4863402"/>
            <a:ext cx="6963256" cy="954107"/>
          </a:xfrm>
          <a:prstGeom prst="rect">
            <a:avLst/>
          </a:prstGeom>
          <a:noFill/>
        </p:spPr>
        <p:txBody>
          <a:bodyPr wrap="square" rtlCol="0">
            <a:spAutoFit/>
          </a:bodyPr>
          <a:lstStyle/>
          <a:p>
            <a:r>
              <a:rPr lang="en-US" sz="1400" dirty="0">
                <a:solidFill>
                  <a:schemeClr val="accent2"/>
                </a:solidFill>
              </a:rPr>
              <a:t>Numbers of relay is crucial as the module of detector will be selected:</a:t>
            </a:r>
          </a:p>
          <a:p>
            <a:r>
              <a:rPr lang="en-US" sz="1400" dirty="0">
                <a:solidFill>
                  <a:schemeClr val="accent2"/>
                </a:solidFill>
              </a:rPr>
              <a:t>e.g.</a:t>
            </a:r>
          </a:p>
          <a:p>
            <a:r>
              <a:rPr lang="en-US" sz="1400" dirty="0">
                <a:solidFill>
                  <a:schemeClr val="accent2"/>
                </a:solidFill>
              </a:rPr>
              <a:t>2 Relays  - Alarm and Fault</a:t>
            </a:r>
          </a:p>
          <a:p>
            <a:r>
              <a:rPr lang="en-US" sz="1400" dirty="0">
                <a:solidFill>
                  <a:schemeClr val="accent2"/>
                </a:solidFill>
              </a:rPr>
              <a:t>4 Relays – First Alarm, 2</a:t>
            </a:r>
            <a:r>
              <a:rPr lang="en-US" sz="1400" baseline="30000" dirty="0">
                <a:solidFill>
                  <a:schemeClr val="accent2"/>
                </a:solidFill>
              </a:rPr>
              <a:t>nd</a:t>
            </a:r>
            <a:r>
              <a:rPr lang="en-US" sz="1400" dirty="0">
                <a:solidFill>
                  <a:schemeClr val="accent2"/>
                </a:solidFill>
              </a:rPr>
              <a:t> Alarm, Fault ..</a:t>
            </a:r>
            <a:r>
              <a:rPr lang="en-US" sz="1400" dirty="0" err="1">
                <a:solidFill>
                  <a:schemeClr val="accent2"/>
                </a:solidFill>
              </a:rPr>
              <a:t>etc</a:t>
            </a:r>
            <a:r>
              <a:rPr lang="en-US" sz="1400" dirty="0">
                <a:solidFill>
                  <a:schemeClr val="accent2"/>
                </a:solidFill>
              </a:rPr>
              <a:t> (To be interface to Main Fire Alarm Systems)</a:t>
            </a:r>
          </a:p>
        </p:txBody>
      </p:sp>
    </p:spTree>
    <p:extLst>
      <p:ext uri="{BB962C8B-B14F-4D97-AF65-F5344CB8AC3E}">
        <p14:creationId xmlns:p14="http://schemas.microsoft.com/office/powerpoint/2010/main" val="10841630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DC945-D485-013A-4E6E-CBBD3FB4203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B4620C8-1D33-048C-943F-0D845D4AA259}"/>
              </a:ext>
            </a:extLst>
          </p:cNvPr>
          <p:cNvSpPr>
            <a:spLocks noGrp="1"/>
          </p:cNvSpPr>
          <p:nvPr>
            <p:ph type="title"/>
          </p:nvPr>
        </p:nvSpPr>
        <p:spPr>
          <a:xfrm>
            <a:off x="695324" y="365126"/>
            <a:ext cx="11422987" cy="350492"/>
          </a:xfrm>
        </p:spPr>
        <p:txBody>
          <a:bodyPr>
            <a:normAutofit fontScale="90000"/>
          </a:bodyPr>
          <a:lstStyle/>
          <a:p>
            <a:r>
              <a:rPr lang="en-US" dirty="0"/>
              <a:t>Step 5: Definition pipe system</a:t>
            </a:r>
          </a:p>
        </p:txBody>
      </p:sp>
      <p:sp>
        <p:nvSpPr>
          <p:cNvPr id="3" name="Slide Number Placeholder 2">
            <a:extLst>
              <a:ext uri="{FF2B5EF4-FFF2-40B4-BE49-F238E27FC236}">
                <a16:creationId xmlns:a16="http://schemas.microsoft.com/office/drawing/2014/main" id="{F9E9CB99-FA00-AEBC-0E78-0D83F46CAF02}"/>
              </a:ext>
            </a:extLst>
          </p:cNvPr>
          <p:cNvSpPr>
            <a:spLocks noGrp="1"/>
          </p:cNvSpPr>
          <p:nvPr>
            <p:ph type="sldNum" sz="quarter" idx="10"/>
          </p:nvPr>
        </p:nvSpPr>
        <p:spPr/>
        <p:txBody>
          <a:bodyPr/>
          <a:lstStyle/>
          <a:p>
            <a:r>
              <a:rPr lang="en-US"/>
              <a:t>Slide </a:t>
            </a:r>
            <a:fld id="{903EA7B1-77EC-A440-B5B8-158D64F1397F}" type="slidenum">
              <a:rPr lang="en-US" smtClean="0"/>
              <a:pPr/>
              <a:t>16</a:t>
            </a:fld>
            <a:endParaRPr lang="en-US" dirty="0"/>
          </a:p>
        </p:txBody>
      </p:sp>
      <p:pic>
        <p:nvPicPr>
          <p:cNvPr id="5" name="Picture 4">
            <a:extLst>
              <a:ext uri="{FF2B5EF4-FFF2-40B4-BE49-F238E27FC236}">
                <a16:creationId xmlns:a16="http://schemas.microsoft.com/office/drawing/2014/main" id="{A7CC9E61-C361-64A9-5697-63BAF7DD4650}"/>
              </a:ext>
            </a:extLst>
          </p:cNvPr>
          <p:cNvPicPr>
            <a:picLocks noChangeAspect="1"/>
          </p:cNvPicPr>
          <p:nvPr/>
        </p:nvPicPr>
        <p:blipFill>
          <a:blip r:embed="rId2"/>
          <a:stretch>
            <a:fillRect/>
          </a:stretch>
        </p:blipFill>
        <p:spPr>
          <a:xfrm>
            <a:off x="202344" y="889057"/>
            <a:ext cx="6878010" cy="3934374"/>
          </a:xfrm>
          <a:prstGeom prst="rect">
            <a:avLst/>
          </a:prstGeom>
          <a:ln>
            <a:solidFill>
              <a:schemeClr val="accent2"/>
            </a:solidFill>
          </a:ln>
        </p:spPr>
      </p:pic>
      <p:pic>
        <p:nvPicPr>
          <p:cNvPr id="7" name="Picture 6">
            <a:extLst>
              <a:ext uri="{FF2B5EF4-FFF2-40B4-BE49-F238E27FC236}">
                <a16:creationId xmlns:a16="http://schemas.microsoft.com/office/drawing/2014/main" id="{2980B84C-FE4D-98EB-1C66-9E8FC23D55E8}"/>
              </a:ext>
            </a:extLst>
          </p:cNvPr>
          <p:cNvPicPr>
            <a:picLocks noChangeAspect="1"/>
          </p:cNvPicPr>
          <p:nvPr/>
        </p:nvPicPr>
        <p:blipFill>
          <a:blip r:embed="rId3"/>
          <a:stretch>
            <a:fillRect/>
          </a:stretch>
        </p:blipFill>
        <p:spPr>
          <a:xfrm>
            <a:off x="7209011" y="802448"/>
            <a:ext cx="4747249" cy="5253103"/>
          </a:xfrm>
          <a:prstGeom prst="rect">
            <a:avLst/>
          </a:prstGeom>
        </p:spPr>
      </p:pic>
      <p:sp>
        <p:nvSpPr>
          <p:cNvPr id="8" name="TextBox 7">
            <a:extLst>
              <a:ext uri="{FF2B5EF4-FFF2-40B4-BE49-F238E27FC236}">
                <a16:creationId xmlns:a16="http://schemas.microsoft.com/office/drawing/2014/main" id="{57193707-6160-087C-BEB0-3CE2339532D2}"/>
              </a:ext>
            </a:extLst>
          </p:cNvPr>
          <p:cNvSpPr txBox="1"/>
          <p:nvPr/>
        </p:nvSpPr>
        <p:spPr>
          <a:xfrm>
            <a:off x="202344" y="5084466"/>
            <a:ext cx="6878010" cy="1200329"/>
          </a:xfrm>
          <a:prstGeom prst="rect">
            <a:avLst/>
          </a:prstGeom>
          <a:noFill/>
        </p:spPr>
        <p:txBody>
          <a:bodyPr wrap="square" rtlCol="0">
            <a:spAutoFit/>
          </a:bodyPr>
          <a:lstStyle/>
          <a:p>
            <a:r>
              <a:rPr lang="en-US" sz="1600" dirty="0">
                <a:solidFill>
                  <a:schemeClr val="accent2"/>
                </a:solidFill>
                <a:latin typeface="Arial" panose="020B0604020202020204" pitchFamily="34" charset="0"/>
                <a:cs typeface="Arial" panose="020B0604020202020204" pitchFamily="34" charset="0"/>
              </a:rPr>
              <a:t>** Note: </a:t>
            </a:r>
          </a:p>
          <a:p>
            <a:r>
              <a:rPr lang="en-US" sz="1400" b="1" dirty="0">
                <a:solidFill>
                  <a:schemeClr val="accent2"/>
                </a:solidFill>
                <a:latin typeface="Arial" panose="020B0604020202020204" pitchFamily="34" charset="0"/>
                <a:cs typeface="Arial" panose="020B0604020202020204" pitchFamily="34" charset="0"/>
              </a:rPr>
              <a:t>Pipe Construction Principle:  </a:t>
            </a:r>
            <a:r>
              <a:rPr lang="en-US" sz="1400" dirty="0">
                <a:solidFill>
                  <a:schemeClr val="accent2"/>
                </a:solidFill>
                <a:latin typeface="Arial" panose="020B0604020202020204" pitchFamily="34" charset="0"/>
                <a:cs typeface="Arial" panose="020B0604020202020204" pitchFamily="34" charset="0"/>
              </a:rPr>
              <a:t>This is key to the type of equipment you are monitoring e.g. warehouse, </a:t>
            </a:r>
            <a:r>
              <a:rPr lang="en-US" sz="1400" dirty="0" err="1">
                <a:solidFill>
                  <a:schemeClr val="accent2"/>
                </a:solidFill>
                <a:latin typeface="Arial" panose="020B0604020202020204" pitchFamily="34" charset="0"/>
                <a:cs typeface="Arial" panose="020B0604020202020204" pitchFamily="34" charset="0"/>
              </a:rPr>
              <a:t>datacentre</a:t>
            </a:r>
            <a:r>
              <a:rPr lang="en-US" sz="1400" dirty="0">
                <a:solidFill>
                  <a:schemeClr val="accent2"/>
                </a:solidFill>
                <a:latin typeface="Arial" panose="020B0604020202020204" pitchFamily="34" charset="0"/>
                <a:cs typeface="Arial" panose="020B0604020202020204" pitchFamily="34" charset="0"/>
              </a:rPr>
              <a:t> , hotel lobby….</a:t>
            </a:r>
            <a:r>
              <a:rPr lang="en-US" sz="1400" dirty="0" err="1">
                <a:solidFill>
                  <a:schemeClr val="accent2"/>
                </a:solidFill>
                <a:latin typeface="Arial" panose="020B0604020202020204" pitchFamily="34" charset="0"/>
                <a:cs typeface="Arial" panose="020B0604020202020204" pitchFamily="34" charset="0"/>
              </a:rPr>
              <a:t>etc</a:t>
            </a:r>
            <a:endParaRPr lang="en-US" sz="1400" dirty="0">
              <a:solidFill>
                <a:schemeClr val="accent2"/>
              </a:solidFill>
              <a:latin typeface="Arial" panose="020B0604020202020204" pitchFamily="34" charset="0"/>
              <a:cs typeface="Arial" panose="020B0604020202020204" pitchFamily="34" charset="0"/>
            </a:endParaRPr>
          </a:p>
          <a:p>
            <a:r>
              <a:rPr lang="en-US" sz="1400" b="1" dirty="0">
                <a:solidFill>
                  <a:schemeClr val="accent2"/>
                </a:solidFill>
                <a:latin typeface="Arial" panose="020B0604020202020204" pitchFamily="34" charset="0"/>
                <a:cs typeface="Arial" panose="020B0604020202020204" pitchFamily="34" charset="0"/>
              </a:rPr>
              <a:t>Sampling points: </a:t>
            </a:r>
            <a:r>
              <a:rPr lang="en-US" sz="1400" dirty="0">
                <a:solidFill>
                  <a:schemeClr val="accent2"/>
                </a:solidFill>
                <a:latin typeface="Arial" panose="020B0604020202020204" pitchFamily="34" charset="0"/>
                <a:cs typeface="Arial" panose="020B0604020202020204" pitchFamily="34" charset="0"/>
              </a:rPr>
              <a:t>It is Important to adjust the numbers of Sampling holes to align with point detector placement as a early alarm warning for ASD.</a:t>
            </a:r>
          </a:p>
        </p:txBody>
      </p:sp>
    </p:spTree>
    <p:extLst>
      <p:ext uri="{BB962C8B-B14F-4D97-AF65-F5344CB8AC3E}">
        <p14:creationId xmlns:p14="http://schemas.microsoft.com/office/powerpoint/2010/main" val="2326640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BC21B-4022-2E6D-FE28-5817CC3A75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B5DEDB3-D408-E8A2-B3C3-8043AF8510B2}"/>
              </a:ext>
            </a:extLst>
          </p:cNvPr>
          <p:cNvSpPr>
            <a:spLocks noGrp="1"/>
          </p:cNvSpPr>
          <p:nvPr>
            <p:ph type="title"/>
          </p:nvPr>
        </p:nvSpPr>
        <p:spPr>
          <a:xfrm>
            <a:off x="484308" y="284739"/>
            <a:ext cx="11422987" cy="350492"/>
          </a:xfrm>
        </p:spPr>
        <p:txBody>
          <a:bodyPr>
            <a:normAutofit fontScale="90000"/>
          </a:bodyPr>
          <a:lstStyle/>
          <a:p>
            <a:r>
              <a:rPr lang="en-US" dirty="0"/>
              <a:t>Step 6: </a:t>
            </a:r>
            <a:r>
              <a:rPr lang="en-US" sz="2000" dirty="0"/>
              <a:t>Pipe Supply Branch( The distance of T pipes connecting to branch pipe of  Sampling points)</a:t>
            </a:r>
            <a:endParaRPr lang="en-US" dirty="0"/>
          </a:p>
        </p:txBody>
      </p:sp>
      <p:sp>
        <p:nvSpPr>
          <p:cNvPr id="3" name="Slide Number Placeholder 2">
            <a:extLst>
              <a:ext uri="{FF2B5EF4-FFF2-40B4-BE49-F238E27FC236}">
                <a16:creationId xmlns:a16="http://schemas.microsoft.com/office/drawing/2014/main" id="{A50E1CAB-572F-9CF2-3C70-4978476EF8F4}"/>
              </a:ext>
            </a:extLst>
          </p:cNvPr>
          <p:cNvSpPr>
            <a:spLocks noGrp="1"/>
          </p:cNvSpPr>
          <p:nvPr>
            <p:ph type="sldNum" sz="quarter" idx="10"/>
          </p:nvPr>
        </p:nvSpPr>
        <p:spPr/>
        <p:txBody>
          <a:bodyPr/>
          <a:lstStyle/>
          <a:p>
            <a:r>
              <a:rPr lang="en-US"/>
              <a:t>Slide </a:t>
            </a:r>
            <a:fld id="{903EA7B1-77EC-A440-B5B8-158D64F1397F}" type="slidenum">
              <a:rPr lang="en-US" smtClean="0"/>
              <a:pPr/>
              <a:t>17</a:t>
            </a:fld>
            <a:endParaRPr lang="en-US" dirty="0"/>
          </a:p>
        </p:txBody>
      </p:sp>
      <p:pic>
        <p:nvPicPr>
          <p:cNvPr id="5" name="Picture 4">
            <a:extLst>
              <a:ext uri="{FF2B5EF4-FFF2-40B4-BE49-F238E27FC236}">
                <a16:creationId xmlns:a16="http://schemas.microsoft.com/office/drawing/2014/main" id="{59F959BD-8802-142F-3087-91C87867F7A5}"/>
              </a:ext>
            </a:extLst>
          </p:cNvPr>
          <p:cNvPicPr>
            <a:picLocks noChangeAspect="1"/>
          </p:cNvPicPr>
          <p:nvPr/>
        </p:nvPicPr>
        <p:blipFill>
          <a:blip r:embed="rId2"/>
          <a:stretch>
            <a:fillRect/>
          </a:stretch>
        </p:blipFill>
        <p:spPr>
          <a:xfrm>
            <a:off x="290347" y="899105"/>
            <a:ext cx="6733451" cy="3857025"/>
          </a:xfrm>
          <a:prstGeom prst="rect">
            <a:avLst/>
          </a:prstGeom>
          <a:ln>
            <a:solidFill>
              <a:schemeClr val="accent2"/>
            </a:solidFill>
          </a:ln>
        </p:spPr>
      </p:pic>
      <p:pic>
        <p:nvPicPr>
          <p:cNvPr id="7" name="Picture 6">
            <a:extLst>
              <a:ext uri="{FF2B5EF4-FFF2-40B4-BE49-F238E27FC236}">
                <a16:creationId xmlns:a16="http://schemas.microsoft.com/office/drawing/2014/main" id="{11D21D13-FACC-7C16-603B-060FCFAC1517}"/>
              </a:ext>
            </a:extLst>
          </p:cNvPr>
          <p:cNvPicPr>
            <a:picLocks noChangeAspect="1"/>
          </p:cNvPicPr>
          <p:nvPr/>
        </p:nvPicPr>
        <p:blipFill>
          <a:blip r:embed="rId3"/>
          <a:stretch>
            <a:fillRect/>
          </a:stretch>
        </p:blipFill>
        <p:spPr>
          <a:xfrm>
            <a:off x="7118129" y="899105"/>
            <a:ext cx="4938161" cy="2529895"/>
          </a:xfrm>
          <a:prstGeom prst="rect">
            <a:avLst/>
          </a:prstGeom>
          <a:ln>
            <a:solidFill>
              <a:schemeClr val="accent2"/>
            </a:solidFill>
          </a:ln>
        </p:spPr>
      </p:pic>
      <p:sp>
        <p:nvSpPr>
          <p:cNvPr id="8" name="TextBox 7">
            <a:extLst>
              <a:ext uri="{FF2B5EF4-FFF2-40B4-BE49-F238E27FC236}">
                <a16:creationId xmlns:a16="http://schemas.microsoft.com/office/drawing/2014/main" id="{DB3E3479-2846-4556-F557-717E922810AE}"/>
              </a:ext>
            </a:extLst>
          </p:cNvPr>
          <p:cNvSpPr txBox="1"/>
          <p:nvPr/>
        </p:nvSpPr>
        <p:spPr>
          <a:xfrm>
            <a:off x="391886" y="4913644"/>
            <a:ext cx="11153670" cy="369332"/>
          </a:xfrm>
          <a:prstGeom prst="rect">
            <a:avLst/>
          </a:prstGeom>
          <a:noFill/>
        </p:spPr>
        <p:txBody>
          <a:bodyPr wrap="square" rtlCol="0">
            <a:spAutoFit/>
          </a:bodyPr>
          <a:lstStyle/>
          <a:p>
            <a:r>
              <a:rPr lang="en-US" dirty="0">
                <a:solidFill>
                  <a:schemeClr val="accent2"/>
                </a:solidFill>
              </a:rPr>
              <a:t>**Note:  It is important to get line A, B and C correct to ensure the Sampling holes performance as per requirements.</a:t>
            </a:r>
          </a:p>
        </p:txBody>
      </p:sp>
    </p:spTree>
    <p:extLst>
      <p:ext uri="{BB962C8B-B14F-4D97-AF65-F5344CB8AC3E}">
        <p14:creationId xmlns:p14="http://schemas.microsoft.com/office/powerpoint/2010/main" val="40057389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89184-09D7-B0B1-CE85-20EB39A44CB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BA6936C-F00B-F99B-CBEA-2642F2B6C505}"/>
              </a:ext>
            </a:extLst>
          </p:cNvPr>
          <p:cNvSpPr>
            <a:spLocks noGrp="1"/>
          </p:cNvSpPr>
          <p:nvPr>
            <p:ph type="title"/>
          </p:nvPr>
        </p:nvSpPr>
        <p:spPr>
          <a:xfrm>
            <a:off x="695324" y="365126"/>
            <a:ext cx="11422987" cy="350492"/>
          </a:xfrm>
        </p:spPr>
        <p:txBody>
          <a:bodyPr>
            <a:normAutofit fontScale="90000"/>
          </a:bodyPr>
          <a:lstStyle/>
          <a:p>
            <a:r>
              <a:rPr lang="en-US" dirty="0"/>
              <a:t>Step 7: Pipe Branches(Actual possible pipe length..</a:t>
            </a:r>
            <a:r>
              <a:rPr lang="en-US" dirty="0" err="1"/>
              <a:t>etc</a:t>
            </a:r>
            <a:r>
              <a:rPr lang="en-US" dirty="0"/>
              <a:t>)</a:t>
            </a:r>
          </a:p>
        </p:txBody>
      </p:sp>
      <p:sp>
        <p:nvSpPr>
          <p:cNvPr id="3" name="Slide Number Placeholder 2">
            <a:extLst>
              <a:ext uri="{FF2B5EF4-FFF2-40B4-BE49-F238E27FC236}">
                <a16:creationId xmlns:a16="http://schemas.microsoft.com/office/drawing/2014/main" id="{F1F6FE39-B153-0597-B374-823CC9B32F63}"/>
              </a:ext>
            </a:extLst>
          </p:cNvPr>
          <p:cNvSpPr>
            <a:spLocks noGrp="1"/>
          </p:cNvSpPr>
          <p:nvPr>
            <p:ph type="sldNum" sz="quarter" idx="10"/>
          </p:nvPr>
        </p:nvSpPr>
        <p:spPr/>
        <p:txBody>
          <a:bodyPr/>
          <a:lstStyle/>
          <a:p>
            <a:r>
              <a:rPr lang="en-US"/>
              <a:t>Slide </a:t>
            </a:r>
            <a:fld id="{903EA7B1-77EC-A440-B5B8-158D64F1397F}" type="slidenum">
              <a:rPr lang="en-US" smtClean="0"/>
              <a:pPr/>
              <a:t>18</a:t>
            </a:fld>
            <a:endParaRPr lang="en-US" dirty="0"/>
          </a:p>
        </p:txBody>
      </p:sp>
      <p:pic>
        <p:nvPicPr>
          <p:cNvPr id="5" name="Picture 4">
            <a:extLst>
              <a:ext uri="{FF2B5EF4-FFF2-40B4-BE49-F238E27FC236}">
                <a16:creationId xmlns:a16="http://schemas.microsoft.com/office/drawing/2014/main" id="{A6B5D160-8AD9-B494-1BEF-FAD8F39E6C40}"/>
              </a:ext>
            </a:extLst>
          </p:cNvPr>
          <p:cNvPicPr>
            <a:picLocks noChangeAspect="1"/>
          </p:cNvPicPr>
          <p:nvPr/>
        </p:nvPicPr>
        <p:blipFill>
          <a:blip r:embed="rId2"/>
          <a:stretch>
            <a:fillRect/>
          </a:stretch>
        </p:blipFill>
        <p:spPr>
          <a:xfrm>
            <a:off x="202344" y="760145"/>
            <a:ext cx="7136585" cy="4033722"/>
          </a:xfrm>
          <a:prstGeom prst="rect">
            <a:avLst/>
          </a:prstGeom>
          <a:ln>
            <a:solidFill>
              <a:schemeClr val="accent2"/>
            </a:solidFill>
          </a:ln>
        </p:spPr>
      </p:pic>
      <p:pic>
        <p:nvPicPr>
          <p:cNvPr id="7" name="Picture 6">
            <a:extLst>
              <a:ext uri="{FF2B5EF4-FFF2-40B4-BE49-F238E27FC236}">
                <a16:creationId xmlns:a16="http://schemas.microsoft.com/office/drawing/2014/main" id="{47FB9AAE-C26D-6356-EC8F-BD5F9886663F}"/>
              </a:ext>
            </a:extLst>
          </p:cNvPr>
          <p:cNvPicPr>
            <a:picLocks noChangeAspect="1"/>
          </p:cNvPicPr>
          <p:nvPr/>
        </p:nvPicPr>
        <p:blipFill>
          <a:blip r:embed="rId3"/>
          <a:stretch>
            <a:fillRect/>
          </a:stretch>
        </p:blipFill>
        <p:spPr>
          <a:xfrm>
            <a:off x="7458679" y="760145"/>
            <a:ext cx="4314346" cy="5309059"/>
          </a:xfrm>
          <a:prstGeom prst="rect">
            <a:avLst/>
          </a:prstGeom>
        </p:spPr>
      </p:pic>
    </p:spTree>
    <p:extLst>
      <p:ext uri="{BB962C8B-B14F-4D97-AF65-F5344CB8AC3E}">
        <p14:creationId xmlns:p14="http://schemas.microsoft.com/office/powerpoint/2010/main" val="10070780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31ADD-CFFE-8AB8-9AED-CC415254A9D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369656D-F30F-1E6B-69D5-7A4FE0ABEC2E}"/>
              </a:ext>
            </a:extLst>
          </p:cNvPr>
          <p:cNvSpPr>
            <a:spLocks noGrp="1"/>
          </p:cNvSpPr>
          <p:nvPr>
            <p:ph type="title"/>
          </p:nvPr>
        </p:nvSpPr>
        <p:spPr>
          <a:xfrm>
            <a:off x="695324" y="365126"/>
            <a:ext cx="11422987" cy="350492"/>
          </a:xfrm>
        </p:spPr>
        <p:txBody>
          <a:bodyPr>
            <a:normAutofit fontScale="90000"/>
          </a:bodyPr>
          <a:lstStyle/>
          <a:p>
            <a:r>
              <a:rPr lang="en-US" dirty="0"/>
              <a:t>Step 8: Filter and Detector Box</a:t>
            </a:r>
          </a:p>
        </p:txBody>
      </p:sp>
      <p:sp>
        <p:nvSpPr>
          <p:cNvPr id="3" name="Slide Number Placeholder 2">
            <a:extLst>
              <a:ext uri="{FF2B5EF4-FFF2-40B4-BE49-F238E27FC236}">
                <a16:creationId xmlns:a16="http://schemas.microsoft.com/office/drawing/2014/main" id="{2F8962E5-FB2F-296D-62C0-E2608607E89A}"/>
              </a:ext>
            </a:extLst>
          </p:cNvPr>
          <p:cNvSpPr>
            <a:spLocks noGrp="1"/>
          </p:cNvSpPr>
          <p:nvPr>
            <p:ph type="sldNum" sz="quarter" idx="10"/>
          </p:nvPr>
        </p:nvSpPr>
        <p:spPr/>
        <p:txBody>
          <a:bodyPr/>
          <a:lstStyle/>
          <a:p>
            <a:r>
              <a:rPr lang="en-US"/>
              <a:t>Slide </a:t>
            </a:r>
            <a:fld id="{903EA7B1-77EC-A440-B5B8-158D64F1397F}" type="slidenum">
              <a:rPr lang="en-US" smtClean="0"/>
              <a:pPr/>
              <a:t>19</a:t>
            </a:fld>
            <a:endParaRPr lang="en-US" dirty="0"/>
          </a:p>
        </p:txBody>
      </p:sp>
      <p:pic>
        <p:nvPicPr>
          <p:cNvPr id="5" name="Picture 4">
            <a:extLst>
              <a:ext uri="{FF2B5EF4-FFF2-40B4-BE49-F238E27FC236}">
                <a16:creationId xmlns:a16="http://schemas.microsoft.com/office/drawing/2014/main" id="{1B041385-3B72-A135-71E5-6404CCC7C04D}"/>
              </a:ext>
            </a:extLst>
          </p:cNvPr>
          <p:cNvPicPr>
            <a:picLocks noChangeAspect="1"/>
          </p:cNvPicPr>
          <p:nvPr/>
        </p:nvPicPr>
        <p:blipFill>
          <a:blip r:embed="rId2"/>
          <a:stretch>
            <a:fillRect/>
          </a:stretch>
        </p:blipFill>
        <p:spPr>
          <a:xfrm>
            <a:off x="436831" y="1137785"/>
            <a:ext cx="6897063" cy="3477110"/>
          </a:xfrm>
          <a:prstGeom prst="rect">
            <a:avLst/>
          </a:prstGeom>
          <a:ln>
            <a:solidFill>
              <a:schemeClr val="accent2"/>
            </a:solidFill>
          </a:ln>
        </p:spPr>
      </p:pic>
      <p:pic>
        <p:nvPicPr>
          <p:cNvPr id="7" name="Picture 6">
            <a:extLst>
              <a:ext uri="{FF2B5EF4-FFF2-40B4-BE49-F238E27FC236}">
                <a16:creationId xmlns:a16="http://schemas.microsoft.com/office/drawing/2014/main" id="{E277EF8B-D51F-0365-CB49-B4D6ACAA8DD2}"/>
              </a:ext>
            </a:extLst>
          </p:cNvPr>
          <p:cNvPicPr>
            <a:picLocks noChangeAspect="1"/>
          </p:cNvPicPr>
          <p:nvPr/>
        </p:nvPicPr>
        <p:blipFill>
          <a:blip r:embed="rId3"/>
          <a:stretch>
            <a:fillRect/>
          </a:stretch>
        </p:blipFill>
        <p:spPr>
          <a:xfrm>
            <a:off x="7396638" y="974690"/>
            <a:ext cx="4681444" cy="3768132"/>
          </a:xfrm>
          <a:prstGeom prst="rect">
            <a:avLst/>
          </a:prstGeom>
        </p:spPr>
      </p:pic>
    </p:spTree>
    <p:extLst>
      <p:ext uri="{BB962C8B-B14F-4D97-AF65-F5344CB8AC3E}">
        <p14:creationId xmlns:p14="http://schemas.microsoft.com/office/powerpoint/2010/main" val="2404636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1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050014-E7FA-4E79-B61A-FF1A8CB8E191}"/>
              </a:ext>
            </a:extLst>
          </p:cNvPr>
          <p:cNvSpPr>
            <a:spLocks noGrp="1"/>
          </p:cNvSpPr>
          <p:nvPr>
            <p:ph type="title"/>
          </p:nvPr>
        </p:nvSpPr>
        <p:spPr/>
        <p:txBody>
          <a:bodyPr>
            <a:noAutofit/>
          </a:bodyPr>
          <a:lstStyle/>
          <a:p>
            <a:r>
              <a:rPr lang="en-US" b="1" dirty="0"/>
              <a:t>How to install Pipe Xpress Plus</a:t>
            </a:r>
          </a:p>
        </p:txBody>
      </p:sp>
      <p:sp>
        <p:nvSpPr>
          <p:cNvPr id="3" name="Slide Number Placeholder 2">
            <a:extLst>
              <a:ext uri="{FF2B5EF4-FFF2-40B4-BE49-F238E27FC236}">
                <a16:creationId xmlns:a16="http://schemas.microsoft.com/office/drawing/2014/main" id="{E2BEB151-C3AE-7F7D-7EC5-FFC450878AD5}"/>
              </a:ext>
            </a:extLst>
          </p:cNvPr>
          <p:cNvSpPr>
            <a:spLocks noGrp="1"/>
          </p:cNvSpPr>
          <p:nvPr>
            <p:ph type="sldNum" sz="quarter" idx="10"/>
          </p:nvPr>
        </p:nvSpPr>
        <p:spPr/>
        <p:txBody>
          <a:bodyPr/>
          <a:lstStyle/>
          <a:p>
            <a:r>
              <a:rPr lang="en-US"/>
              <a:t>Slide </a:t>
            </a:r>
            <a:fld id="{903EA7B1-77EC-A440-B5B8-158D64F1397F}" type="slidenum">
              <a:rPr lang="en-US" smtClean="0"/>
              <a:pPr/>
              <a:t>2</a:t>
            </a:fld>
            <a:endParaRPr lang="en-US" dirty="0"/>
          </a:p>
        </p:txBody>
      </p:sp>
      <p:sp>
        <p:nvSpPr>
          <p:cNvPr id="6" name="TextBox 5">
            <a:extLst>
              <a:ext uri="{FF2B5EF4-FFF2-40B4-BE49-F238E27FC236}">
                <a16:creationId xmlns:a16="http://schemas.microsoft.com/office/drawing/2014/main" id="{803909D3-2620-2A3A-78BF-03305A9292C2}"/>
              </a:ext>
            </a:extLst>
          </p:cNvPr>
          <p:cNvSpPr txBox="1"/>
          <p:nvPr/>
        </p:nvSpPr>
        <p:spPr>
          <a:xfrm>
            <a:off x="695325" y="960095"/>
            <a:ext cx="3354161" cy="1815882"/>
          </a:xfrm>
          <a:prstGeom prst="rect">
            <a:avLst/>
          </a:prstGeom>
          <a:solidFill>
            <a:srgbClr val="B1FBFD">
              <a:alpha val="55000"/>
            </a:srgbClr>
          </a:solidFill>
          <a:ln>
            <a:solidFill>
              <a:schemeClr val="accent2"/>
            </a:solidFill>
          </a:ln>
        </p:spPr>
        <p:txBody>
          <a:bodyPr wrap="square">
            <a:spAutoFit/>
          </a:bodyPr>
          <a:lstStyle/>
          <a:p>
            <a:r>
              <a:rPr lang="en-US" sz="1600" b="1" dirty="0">
                <a:solidFill>
                  <a:schemeClr val="accent2"/>
                </a:solidFill>
                <a:latin typeface="Arial" panose="020B0604020202020204" pitchFamily="34" charset="0"/>
                <a:cs typeface="Arial" panose="020B0604020202020204" pitchFamily="34" charset="0"/>
              </a:rPr>
              <a:t>System requirements</a:t>
            </a:r>
          </a:p>
          <a:p>
            <a:pPr marL="171450" indent="-171450">
              <a:buFont typeface="Arial" panose="020B0604020202020204" pitchFamily="34" charset="0"/>
              <a:buChar char="•"/>
            </a:pPr>
            <a:r>
              <a:rPr lang="en-US" sz="1200" dirty="0">
                <a:solidFill>
                  <a:schemeClr val="accent2"/>
                </a:solidFill>
                <a:latin typeface="Arial" panose="020B0604020202020204" pitchFamily="34" charset="0"/>
                <a:cs typeface="Arial" panose="020B0604020202020204" pitchFamily="34" charset="0"/>
              </a:rPr>
              <a:t>Operating system: Microsoft Windows 10 or higher</a:t>
            </a:r>
          </a:p>
          <a:p>
            <a:pPr marL="171450" indent="-171450">
              <a:buFont typeface="Arial" panose="020B0604020202020204" pitchFamily="34" charset="0"/>
              <a:buChar char="•"/>
            </a:pPr>
            <a:r>
              <a:rPr lang="en-US" sz="1200" dirty="0">
                <a:solidFill>
                  <a:schemeClr val="accent2"/>
                </a:solidFill>
                <a:latin typeface="Arial" panose="020B0604020202020204" pitchFamily="34" charset="0"/>
                <a:cs typeface="Arial" panose="020B0604020202020204" pitchFamily="34" charset="0"/>
              </a:rPr>
              <a:t>Software platform: Microsoft .NET Framework 4.7.2 or higher</a:t>
            </a:r>
          </a:p>
          <a:p>
            <a:pPr marL="171450" indent="-171450">
              <a:buFont typeface="Arial" panose="020B0604020202020204" pitchFamily="34" charset="0"/>
              <a:buChar char="•"/>
            </a:pPr>
            <a:r>
              <a:rPr lang="en-US" sz="1200" dirty="0">
                <a:solidFill>
                  <a:schemeClr val="accent2"/>
                </a:solidFill>
                <a:latin typeface="Arial" panose="020B0604020202020204" pitchFamily="34" charset="0"/>
                <a:cs typeface="Arial" panose="020B0604020202020204" pitchFamily="34" charset="0"/>
              </a:rPr>
              <a:t>CPU: at least 2 GHz</a:t>
            </a:r>
          </a:p>
          <a:p>
            <a:pPr marL="171450" indent="-171450">
              <a:buFont typeface="Arial" panose="020B0604020202020204" pitchFamily="34" charset="0"/>
              <a:buChar char="•"/>
            </a:pPr>
            <a:r>
              <a:rPr lang="en-US" sz="1200" dirty="0">
                <a:solidFill>
                  <a:schemeClr val="accent2"/>
                </a:solidFill>
                <a:latin typeface="Arial" panose="020B0604020202020204" pitchFamily="34" charset="0"/>
                <a:cs typeface="Arial" panose="020B0604020202020204" pitchFamily="34" charset="0"/>
              </a:rPr>
              <a:t>RAM: minimum 4 GB</a:t>
            </a:r>
          </a:p>
          <a:p>
            <a:pPr marL="171450" indent="-171450">
              <a:buFont typeface="Arial" panose="020B0604020202020204" pitchFamily="34" charset="0"/>
              <a:buChar char="•"/>
            </a:pPr>
            <a:r>
              <a:rPr lang="en-US" sz="1200" dirty="0">
                <a:solidFill>
                  <a:schemeClr val="accent2"/>
                </a:solidFill>
                <a:latin typeface="Arial" panose="020B0604020202020204" pitchFamily="34" charset="0"/>
                <a:cs typeface="Arial" panose="020B0604020202020204" pitchFamily="34" charset="0"/>
              </a:rPr>
              <a:t>Screen resolution: minimum 1366 x 768 </a:t>
            </a:r>
            <a:r>
              <a:rPr lang="en-US" sz="1200" dirty="0" err="1">
                <a:solidFill>
                  <a:schemeClr val="accent2"/>
                </a:solidFill>
                <a:latin typeface="Arial" panose="020B0604020202020204" pitchFamily="34" charset="0"/>
                <a:cs typeface="Arial" panose="020B0604020202020204" pitchFamily="34" charset="0"/>
              </a:rPr>
              <a:t>px</a:t>
            </a:r>
            <a:endParaRPr lang="en-US" sz="1200" dirty="0">
              <a:solidFill>
                <a:schemeClr val="accent2"/>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accent2"/>
                </a:solidFill>
                <a:latin typeface="Arial" panose="020B0604020202020204" pitchFamily="34" charset="0"/>
                <a:cs typeface="Arial" panose="020B0604020202020204" pitchFamily="34" charset="0"/>
              </a:rPr>
              <a:t>Free memory space: at least 500 MB</a:t>
            </a:r>
          </a:p>
        </p:txBody>
      </p:sp>
      <p:sp>
        <p:nvSpPr>
          <p:cNvPr id="8" name="TextBox 7">
            <a:extLst>
              <a:ext uri="{FF2B5EF4-FFF2-40B4-BE49-F238E27FC236}">
                <a16:creationId xmlns:a16="http://schemas.microsoft.com/office/drawing/2014/main" id="{A419BDDD-1CE2-1806-0749-843D48021CA1}"/>
              </a:ext>
            </a:extLst>
          </p:cNvPr>
          <p:cNvSpPr txBox="1"/>
          <p:nvPr/>
        </p:nvSpPr>
        <p:spPr>
          <a:xfrm>
            <a:off x="4181724" y="2708270"/>
            <a:ext cx="2451928" cy="1877437"/>
          </a:xfrm>
          <a:prstGeom prst="rect">
            <a:avLst/>
          </a:prstGeom>
          <a:solidFill>
            <a:srgbClr val="92D050"/>
          </a:solidFill>
          <a:ln>
            <a:solidFill>
              <a:schemeClr val="accent2"/>
            </a:solidFill>
          </a:ln>
        </p:spPr>
        <p:txBody>
          <a:bodyPr wrap="square">
            <a:spAutoFit/>
          </a:bodyPr>
          <a:lstStyle/>
          <a:p>
            <a:pPr algn="l"/>
            <a:r>
              <a:rPr lang="en-US" sz="1600" b="1" i="0" dirty="0">
                <a:solidFill>
                  <a:schemeClr val="accent2"/>
                </a:solidFill>
                <a:effectLst/>
                <a:latin typeface="Arial" panose="020B0604020202020204" pitchFamily="34" charset="0"/>
                <a:cs typeface="Arial" panose="020B0604020202020204" pitchFamily="34" charset="0"/>
              </a:rPr>
              <a:t>Preparing the installation</a:t>
            </a:r>
          </a:p>
          <a:p>
            <a:pPr>
              <a:buFont typeface="+mj-lt"/>
              <a:buAutoNum type="arabicPeriod"/>
            </a:pPr>
            <a:r>
              <a:rPr lang="en-US" sz="1200" dirty="0">
                <a:solidFill>
                  <a:schemeClr val="accent2"/>
                </a:solidFill>
                <a:effectLst/>
                <a:latin typeface="Arial" panose="020B0604020202020204" pitchFamily="34" charset="0"/>
                <a:cs typeface="Arial" panose="020B0604020202020204" pitchFamily="34" charset="0"/>
              </a:rPr>
              <a:t>Check the system requirements (see </a:t>
            </a:r>
            <a:r>
              <a:rPr lang="en-US" sz="1200" u="none" strike="noStrike" dirty="0">
                <a:solidFill>
                  <a:srgbClr val="E68B00"/>
                </a:solidFill>
                <a:effectLst/>
                <a:latin typeface="Arial" panose="020B0604020202020204" pitchFamily="34" charset="0"/>
                <a:cs typeface="Arial" panose="020B0604020202020204" pitchFamily="34" charset="0"/>
                <a:hlinkClick r:id="rId2" action="ppaction://hlinkfile"/>
              </a:rPr>
              <a:t>System requirements</a:t>
            </a:r>
            <a:r>
              <a:rPr lang="en-US" sz="1200" dirty="0">
                <a:effectLst/>
                <a:latin typeface="Arial" panose="020B0604020202020204" pitchFamily="34" charset="0"/>
                <a:cs typeface="Arial" panose="020B0604020202020204" pitchFamily="34" charset="0"/>
              </a:rPr>
              <a:t>).</a:t>
            </a:r>
          </a:p>
          <a:p>
            <a:pPr>
              <a:buFont typeface="+mj-lt"/>
              <a:buAutoNum type="arabicPeriod" startAt="2"/>
            </a:pPr>
            <a:r>
              <a:rPr lang="en-US" sz="1200" dirty="0">
                <a:solidFill>
                  <a:schemeClr val="accent2"/>
                </a:solidFill>
                <a:effectLst/>
                <a:latin typeface="Arial" panose="020B0604020202020204" pitchFamily="34" charset="0"/>
                <a:cs typeface="Arial" panose="020B0604020202020204" pitchFamily="34" charset="0"/>
              </a:rPr>
              <a:t>Deinstall all earlier versions of the software.</a:t>
            </a:r>
          </a:p>
          <a:p>
            <a:pPr>
              <a:buFont typeface="+mj-lt"/>
              <a:buAutoNum type="arabicPeriod" startAt="3"/>
            </a:pPr>
            <a:r>
              <a:rPr lang="en-US" sz="1200" dirty="0">
                <a:solidFill>
                  <a:schemeClr val="accent2"/>
                </a:solidFill>
                <a:effectLst/>
                <a:latin typeface="Arial" panose="020B0604020202020204" pitchFamily="34" charset="0"/>
                <a:cs typeface="Arial" panose="020B0604020202020204" pitchFamily="34" charset="0"/>
              </a:rPr>
              <a:t>Close all open programs.</a:t>
            </a:r>
          </a:p>
          <a:p>
            <a:pPr marL="285750" indent="-285750">
              <a:buFont typeface="Arial" panose="020B0604020202020204" pitchFamily="34" charset="0"/>
              <a:buChar char="•"/>
            </a:pPr>
            <a:r>
              <a:rPr lang="en-US" sz="1200" dirty="0">
                <a:solidFill>
                  <a:schemeClr val="accent2"/>
                </a:solidFill>
                <a:effectLst/>
                <a:latin typeface="Arial" panose="020B0604020202020204" pitchFamily="34" charset="0"/>
                <a:cs typeface="Arial" panose="020B0604020202020204" pitchFamily="34" charset="0"/>
              </a:rPr>
              <a:t>The installation preparation is completed.</a:t>
            </a:r>
          </a:p>
        </p:txBody>
      </p:sp>
      <p:sp>
        <p:nvSpPr>
          <p:cNvPr id="9" name="TextBox 8">
            <a:extLst>
              <a:ext uri="{FF2B5EF4-FFF2-40B4-BE49-F238E27FC236}">
                <a16:creationId xmlns:a16="http://schemas.microsoft.com/office/drawing/2014/main" id="{475B7D8A-D455-2FB6-071F-9F7AE8789DFD}"/>
              </a:ext>
            </a:extLst>
          </p:cNvPr>
          <p:cNvSpPr txBox="1"/>
          <p:nvPr/>
        </p:nvSpPr>
        <p:spPr>
          <a:xfrm>
            <a:off x="6907929" y="3646988"/>
            <a:ext cx="4979271" cy="2185214"/>
          </a:xfrm>
          <a:prstGeom prst="rect">
            <a:avLst/>
          </a:prstGeom>
          <a:solidFill>
            <a:schemeClr val="accent5">
              <a:lumMod val="20000"/>
              <a:lumOff val="80000"/>
            </a:schemeClr>
          </a:solidFill>
          <a:ln>
            <a:solidFill>
              <a:schemeClr val="accent2"/>
            </a:solidFill>
          </a:ln>
        </p:spPr>
        <p:txBody>
          <a:bodyPr wrap="square" rtlCol="0">
            <a:spAutoFit/>
          </a:bodyPr>
          <a:lstStyle/>
          <a:p>
            <a:r>
              <a:rPr lang="en-US" sz="1600" b="1" dirty="0">
                <a:solidFill>
                  <a:schemeClr val="accent2"/>
                </a:solidFill>
                <a:latin typeface="Arial" panose="020B0604020202020204" pitchFamily="34" charset="0"/>
                <a:cs typeface="Arial" panose="020B0604020202020204" pitchFamily="34" charset="0"/>
              </a:rPr>
              <a:t>Installing the software</a:t>
            </a:r>
          </a:p>
          <a:p>
            <a:pPr marL="285750" indent="-285750">
              <a:buFont typeface="Arial" panose="020B0604020202020204" pitchFamily="34" charset="0"/>
              <a:buChar char="•"/>
            </a:pPr>
            <a:r>
              <a:rPr lang="en-US" sz="1200" dirty="0">
                <a:solidFill>
                  <a:schemeClr val="accent2"/>
                </a:solidFill>
                <a:latin typeface="Arial" panose="020B0604020202020204" pitchFamily="34" charset="0"/>
                <a:cs typeface="Arial" panose="020B0604020202020204" pitchFamily="34" charset="0"/>
              </a:rPr>
              <a:t>Start the installation software SetupPipeXpressPlusVxxxxxxxxxx.exe with a double click.</a:t>
            </a:r>
          </a:p>
          <a:p>
            <a:pPr marL="285750" indent="-285750">
              <a:buFont typeface="Arial" panose="020B0604020202020204" pitchFamily="34" charset="0"/>
              <a:buChar char="•"/>
            </a:pPr>
            <a:r>
              <a:rPr lang="en-US" sz="1200" dirty="0">
                <a:solidFill>
                  <a:schemeClr val="accent2"/>
                </a:solidFill>
                <a:latin typeface="Arial" panose="020B0604020202020204" pitchFamily="34" charset="0"/>
                <a:cs typeface="Arial" panose="020B0604020202020204" pitchFamily="34" charset="0"/>
              </a:rPr>
              <a:t>Follow the instructions on the screen and click on Next.</a:t>
            </a:r>
          </a:p>
          <a:p>
            <a:pPr marL="285750" indent="-285750">
              <a:buFont typeface="Arial" panose="020B0604020202020204" pitchFamily="34" charset="0"/>
              <a:buChar char="•"/>
            </a:pPr>
            <a:r>
              <a:rPr lang="en-US" sz="1200" dirty="0">
                <a:solidFill>
                  <a:schemeClr val="accent2"/>
                </a:solidFill>
                <a:latin typeface="Arial" panose="020B0604020202020204" pitchFamily="34" charset="0"/>
                <a:cs typeface="Arial" panose="020B0604020202020204" pitchFamily="34" charset="0"/>
              </a:rPr>
              <a:t>All files are copied to the hard drive.</a:t>
            </a:r>
          </a:p>
          <a:p>
            <a:pPr marL="285750" indent="-285750">
              <a:buFont typeface="Arial" panose="020B0604020202020204" pitchFamily="34" charset="0"/>
              <a:buChar char="•"/>
            </a:pPr>
            <a:r>
              <a:rPr lang="en-US" sz="1200" dirty="0">
                <a:solidFill>
                  <a:schemeClr val="accent2"/>
                </a:solidFill>
                <a:latin typeface="Arial" panose="020B0604020202020204" pitchFamily="34" charset="0"/>
                <a:cs typeface="Arial" panose="020B0604020202020204" pitchFamily="34" charset="0"/>
              </a:rPr>
              <a:t>Once the installation is completed, confirm this message with Finish.</a:t>
            </a:r>
          </a:p>
          <a:p>
            <a:pPr marL="285750" indent="-285750">
              <a:buFont typeface="Arial" panose="020B0604020202020204" pitchFamily="34" charset="0"/>
              <a:buChar char="•"/>
            </a:pPr>
            <a:r>
              <a:rPr lang="en-US" sz="1200" dirty="0">
                <a:solidFill>
                  <a:schemeClr val="accent2"/>
                </a:solidFill>
                <a:latin typeface="Arial" panose="020B0604020202020204" pitchFamily="34" charset="0"/>
                <a:cs typeface="Arial" panose="020B0604020202020204" pitchFamily="34" charset="0"/>
              </a:rPr>
              <a:t>The software is installed.</a:t>
            </a:r>
          </a:p>
          <a:p>
            <a:pPr marL="285750" indent="-285750">
              <a:buFont typeface="Arial" panose="020B0604020202020204" pitchFamily="34" charset="0"/>
              <a:buChar char="•"/>
            </a:pPr>
            <a:r>
              <a:rPr lang="en-US" sz="1200" dirty="0">
                <a:solidFill>
                  <a:schemeClr val="accent2"/>
                </a:solidFill>
                <a:latin typeface="Arial" panose="020B0604020202020204" pitchFamily="34" charset="0"/>
                <a:cs typeface="Arial" panose="020B0604020202020204" pitchFamily="34" charset="0"/>
              </a:rPr>
              <a:t>You can start the TITANUS </a:t>
            </a:r>
            <a:r>
              <a:rPr lang="en-US" sz="1200" dirty="0" err="1">
                <a:solidFill>
                  <a:schemeClr val="accent2"/>
                </a:solidFill>
                <a:latin typeface="Arial" panose="020B0604020202020204" pitchFamily="34" charset="0"/>
                <a:cs typeface="Arial" panose="020B0604020202020204" pitchFamily="34" charset="0"/>
              </a:rPr>
              <a:t>PipeXpress</a:t>
            </a:r>
            <a:r>
              <a:rPr lang="en-US" sz="1200" dirty="0">
                <a:solidFill>
                  <a:schemeClr val="accent2"/>
                </a:solidFill>
                <a:latin typeface="Arial" panose="020B0604020202020204" pitchFamily="34" charset="0"/>
                <a:cs typeface="Arial" panose="020B0604020202020204" pitchFamily="34" charset="0"/>
              </a:rPr>
              <a:t>® Plus by using the desktop symbol or the start menu.</a:t>
            </a:r>
          </a:p>
          <a:p>
            <a:endParaRPr lang="en-US" sz="1200" dirty="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5957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C6ECC2-FF65-6C91-79F8-A8BBE5564425}"/>
              </a:ext>
            </a:extLst>
          </p:cNvPr>
          <p:cNvSpPr>
            <a:spLocks noGrp="1"/>
          </p:cNvSpPr>
          <p:nvPr>
            <p:ph type="sldNum" sz="quarter" idx="10"/>
          </p:nvPr>
        </p:nvSpPr>
        <p:spPr/>
        <p:txBody>
          <a:bodyPr/>
          <a:lstStyle/>
          <a:p>
            <a:r>
              <a:rPr lang="en-US"/>
              <a:t>Slide </a:t>
            </a:r>
            <a:fld id="{903EA7B1-77EC-A440-B5B8-158D64F1397F}" type="slidenum">
              <a:rPr lang="en-US" smtClean="0"/>
              <a:pPr/>
              <a:t>20</a:t>
            </a:fld>
            <a:endParaRPr lang="en-US" dirty="0"/>
          </a:p>
        </p:txBody>
      </p:sp>
      <p:pic>
        <p:nvPicPr>
          <p:cNvPr id="6" name="Picture 5">
            <a:extLst>
              <a:ext uri="{FF2B5EF4-FFF2-40B4-BE49-F238E27FC236}">
                <a16:creationId xmlns:a16="http://schemas.microsoft.com/office/drawing/2014/main" id="{FB12A908-E52F-7CFC-BC13-91674E09DD08}"/>
              </a:ext>
            </a:extLst>
          </p:cNvPr>
          <p:cNvPicPr>
            <a:picLocks noChangeAspect="1"/>
          </p:cNvPicPr>
          <p:nvPr/>
        </p:nvPicPr>
        <p:blipFill>
          <a:blip r:embed="rId2"/>
          <a:stretch>
            <a:fillRect/>
          </a:stretch>
        </p:blipFill>
        <p:spPr>
          <a:xfrm>
            <a:off x="503192" y="1070842"/>
            <a:ext cx="6692136" cy="3782512"/>
          </a:xfrm>
          <a:prstGeom prst="rect">
            <a:avLst/>
          </a:prstGeom>
          <a:ln>
            <a:solidFill>
              <a:schemeClr val="accent2"/>
            </a:solidFill>
          </a:ln>
        </p:spPr>
      </p:pic>
      <p:sp>
        <p:nvSpPr>
          <p:cNvPr id="8" name="Title 3">
            <a:extLst>
              <a:ext uri="{FF2B5EF4-FFF2-40B4-BE49-F238E27FC236}">
                <a16:creationId xmlns:a16="http://schemas.microsoft.com/office/drawing/2014/main" id="{F9FEA5C1-AA7E-6F6B-B202-F025103DFC65}"/>
              </a:ext>
            </a:extLst>
          </p:cNvPr>
          <p:cNvSpPr>
            <a:spLocks noGrp="1"/>
          </p:cNvSpPr>
          <p:nvPr>
            <p:ph type="title"/>
          </p:nvPr>
        </p:nvSpPr>
        <p:spPr>
          <a:xfrm>
            <a:off x="695325" y="365125"/>
            <a:ext cx="10515600" cy="350838"/>
          </a:xfrm>
        </p:spPr>
        <p:txBody>
          <a:bodyPr>
            <a:normAutofit fontScale="90000"/>
          </a:bodyPr>
          <a:lstStyle/>
          <a:p>
            <a:r>
              <a:rPr lang="en-US" dirty="0"/>
              <a:t>Step 8: Filter and Detector Box – Multi Filter Add on Design</a:t>
            </a:r>
          </a:p>
        </p:txBody>
      </p:sp>
      <p:pic>
        <p:nvPicPr>
          <p:cNvPr id="10" name="Picture 9">
            <a:extLst>
              <a:ext uri="{FF2B5EF4-FFF2-40B4-BE49-F238E27FC236}">
                <a16:creationId xmlns:a16="http://schemas.microsoft.com/office/drawing/2014/main" id="{6AF1501E-FE0A-8DAE-3229-E8903A2736C9}"/>
              </a:ext>
            </a:extLst>
          </p:cNvPr>
          <p:cNvPicPr>
            <a:picLocks noChangeAspect="1"/>
          </p:cNvPicPr>
          <p:nvPr/>
        </p:nvPicPr>
        <p:blipFill>
          <a:blip r:embed="rId3"/>
          <a:stretch>
            <a:fillRect/>
          </a:stretch>
        </p:blipFill>
        <p:spPr>
          <a:xfrm>
            <a:off x="7266077" y="1043208"/>
            <a:ext cx="4475408" cy="3810145"/>
          </a:xfrm>
          <a:prstGeom prst="rect">
            <a:avLst/>
          </a:prstGeom>
        </p:spPr>
      </p:pic>
    </p:spTree>
    <p:extLst>
      <p:ext uri="{BB962C8B-B14F-4D97-AF65-F5344CB8AC3E}">
        <p14:creationId xmlns:p14="http://schemas.microsoft.com/office/powerpoint/2010/main" val="773286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503D4B-CA94-579B-E434-55FCC79C4BEE}"/>
              </a:ext>
            </a:extLst>
          </p:cNvPr>
          <p:cNvSpPr>
            <a:spLocks noGrp="1"/>
          </p:cNvSpPr>
          <p:nvPr>
            <p:ph type="sldNum" sz="quarter" idx="10"/>
          </p:nvPr>
        </p:nvSpPr>
        <p:spPr/>
        <p:txBody>
          <a:bodyPr/>
          <a:lstStyle/>
          <a:p>
            <a:r>
              <a:rPr lang="en-US"/>
              <a:t>Slide </a:t>
            </a:r>
            <a:fld id="{903EA7B1-77EC-A440-B5B8-158D64F1397F}" type="slidenum">
              <a:rPr lang="en-US" smtClean="0"/>
              <a:pPr/>
              <a:t>21</a:t>
            </a:fld>
            <a:endParaRPr lang="en-US" dirty="0"/>
          </a:p>
        </p:txBody>
      </p:sp>
      <p:sp>
        <p:nvSpPr>
          <p:cNvPr id="6" name="Title 3">
            <a:extLst>
              <a:ext uri="{FF2B5EF4-FFF2-40B4-BE49-F238E27FC236}">
                <a16:creationId xmlns:a16="http://schemas.microsoft.com/office/drawing/2014/main" id="{EABBC7AD-1EB5-7002-E0EF-8D4716E57621}"/>
              </a:ext>
            </a:extLst>
          </p:cNvPr>
          <p:cNvSpPr>
            <a:spLocks noGrp="1"/>
          </p:cNvSpPr>
          <p:nvPr>
            <p:ph type="title"/>
          </p:nvPr>
        </p:nvSpPr>
        <p:spPr>
          <a:xfrm>
            <a:off x="695325" y="225215"/>
            <a:ext cx="10515600" cy="350838"/>
          </a:xfrm>
        </p:spPr>
        <p:txBody>
          <a:bodyPr>
            <a:normAutofit fontScale="90000"/>
          </a:bodyPr>
          <a:lstStyle/>
          <a:p>
            <a:r>
              <a:rPr lang="en-US" dirty="0"/>
              <a:t>Step 9: Using Editor for Project Planning Assistant.</a:t>
            </a:r>
          </a:p>
        </p:txBody>
      </p:sp>
      <p:sp>
        <p:nvSpPr>
          <p:cNvPr id="7" name="TextBox 6">
            <a:extLst>
              <a:ext uri="{FF2B5EF4-FFF2-40B4-BE49-F238E27FC236}">
                <a16:creationId xmlns:a16="http://schemas.microsoft.com/office/drawing/2014/main" id="{A48563A8-D7AE-EAF8-E510-563D3AE5D539}"/>
              </a:ext>
            </a:extLst>
          </p:cNvPr>
          <p:cNvSpPr txBox="1"/>
          <p:nvPr/>
        </p:nvSpPr>
        <p:spPr>
          <a:xfrm>
            <a:off x="443802" y="703036"/>
            <a:ext cx="11304396"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2"/>
                </a:solidFill>
              </a:rPr>
              <a:t>The page Filter and detector box is displayed. Depending on the number of detector modules (see Selecting the air sampling smoke detector features) the segments are shown for one or two detector modules.</a:t>
            </a:r>
          </a:p>
          <a:p>
            <a:pPr marL="285750" indent="-285750">
              <a:buFont typeface="Arial" panose="020B0604020202020204" pitchFamily="34" charset="0"/>
              <a:buChar char="•"/>
            </a:pPr>
            <a:r>
              <a:rPr lang="en-US" sz="1600" dirty="0">
                <a:solidFill>
                  <a:schemeClr val="accent2"/>
                </a:solidFill>
              </a:rPr>
              <a:t>Click on the symbol .</a:t>
            </a:r>
          </a:p>
          <a:p>
            <a:pPr marL="285750" indent="-285750">
              <a:buFont typeface="Arial" panose="020B0604020202020204" pitchFamily="34" charset="0"/>
              <a:buChar char="•"/>
            </a:pPr>
            <a:r>
              <a:rPr lang="en-US" sz="1600" dirty="0">
                <a:solidFill>
                  <a:schemeClr val="accent2"/>
                </a:solidFill>
              </a:rPr>
              <a:t>The editor opens.</a:t>
            </a:r>
          </a:p>
        </p:txBody>
      </p:sp>
      <p:pic>
        <p:nvPicPr>
          <p:cNvPr id="8" name="Picture 7">
            <a:extLst>
              <a:ext uri="{FF2B5EF4-FFF2-40B4-BE49-F238E27FC236}">
                <a16:creationId xmlns:a16="http://schemas.microsoft.com/office/drawing/2014/main" id="{0AFA0581-3190-E0BF-0DE4-2E66D2F6729C}"/>
              </a:ext>
            </a:extLst>
          </p:cNvPr>
          <p:cNvPicPr>
            <a:picLocks noChangeAspect="1"/>
          </p:cNvPicPr>
          <p:nvPr/>
        </p:nvPicPr>
        <p:blipFill>
          <a:blip r:embed="rId2"/>
          <a:stretch>
            <a:fillRect/>
          </a:stretch>
        </p:blipFill>
        <p:spPr>
          <a:xfrm>
            <a:off x="2564544" y="1258496"/>
            <a:ext cx="288950" cy="288950"/>
          </a:xfrm>
          <a:prstGeom prst="rect">
            <a:avLst/>
          </a:prstGeom>
        </p:spPr>
      </p:pic>
      <p:pic>
        <p:nvPicPr>
          <p:cNvPr id="10" name="Picture 9">
            <a:extLst>
              <a:ext uri="{FF2B5EF4-FFF2-40B4-BE49-F238E27FC236}">
                <a16:creationId xmlns:a16="http://schemas.microsoft.com/office/drawing/2014/main" id="{35F4A75D-5E0E-6258-CCCA-B62C0B5439C1}"/>
              </a:ext>
            </a:extLst>
          </p:cNvPr>
          <p:cNvPicPr>
            <a:picLocks noChangeAspect="1"/>
          </p:cNvPicPr>
          <p:nvPr/>
        </p:nvPicPr>
        <p:blipFill>
          <a:blip r:embed="rId3"/>
          <a:stretch>
            <a:fillRect/>
          </a:stretch>
        </p:blipFill>
        <p:spPr>
          <a:xfrm>
            <a:off x="443802" y="1839849"/>
            <a:ext cx="7240010" cy="4420217"/>
          </a:xfrm>
          <a:prstGeom prst="rect">
            <a:avLst/>
          </a:prstGeom>
          <a:ln>
            <a:solidFill>
              <a:schemeClr val="accent2"/>
            </a:solidFill>
          </a:ln>
        </p:spPr>
      </p:pic>
      <p:pic>
        <p:nvPicPr>
          <p:cNvPr id="12" name="Picture 11">
            <a:extLst>
              <a:ext uri="{FF2B5EF4-FFF2-40B4-BE49-F238E27FC236}">
                <a16:creationId xmlns:a16="http://schemas.microsoft.com/office/drawing/2014/main" id="{CEACA444-E39D-F6F4-D355-8B68BDE1FFD6}"/>
              </a:ext>
            </a:extLst>
          </p:cNvPr>
          <p:cNvPicPr>
            <a:picLocks noChangeAspect="1"/>
          </p:cNvPicPr>
          <p:nvPr/>
        </p:nvPicPr>
        <p:blipFill>
          <a:blip r:embed="rId4"/>
          <a:stretch>
            <a:fillRect/>
          </a:stretch>
        </p:blipFill>
        <p:spPr>
          <a:xfrm>
            <a:off x="3137376" y="1240873"/>
            <a:ext cx="814977" cy="539381"/>
          </a:xfrm>
          <a:prstGeom prst="rect">
            <a:avLst/>
          </a:prstGeom>
        </p:spPr>
      </p:pic>
    </p:spTree>
    <p:extLst>
      <p:ext uri="{BB962C8B-B14F-4D97-AF65-F5344CB8AC3E}">
        <p14:creationId xmlns:p14="http://schemas.microsoft.com/office/powerpoint/2010/main" val="3656558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0198A0-77DB-D33A-5654-BBCFDC1F10B5}"/>
              </a:ext>
            </a:extLst>
          </p:cNvPr>
          <p:cNvSpPr>
            <a:spLocks noGrp="1"/>
          </p:cNvSpPr>
          <p:nvPr>
            <p:ph type="title"/>
          </p:nvPr>
        </p:nvSpPr>
        <p:spPr/>
        <p:txBody>
          <a:bodyPr>
            <a:normAutofit fontScale="90000"/>
          </a:bodyPr>
          <a:lstStyle/>
          <a:p>
            <a:r>
              <a:rPr lang="en-US" dirty="0"/>
              <a:t>Project planning with editor</a:t>
            </a:r>
            <a:br>
              <a:rPr lang="en-US" dirty="0"/>
            </a:br>
            <a:endParaRPr lang="en-US" dirty="0"/>
          </a:p>
        </p:txBody>
      </p:sp>
      <p:sp>
        <p:nvSpPr>
          <p:cNvPr id="3" name="Slide Number Placeholder 2">
            <a:extLst>
              <a:ext uri="{FF2B5EF4-FFF2-40B4-BE49-F238E27FC236}">
                <a16:creationId xmlns:a16="http://schemas.microsoft.com/office/drawing/2014/main" id="{23CDA2E3-5E2F-3F8A-17E7-0400661E4951}"/>
              </a:ext>
            </a:extLst>
          </p:cNvPr>
          <p:cNvSpPr>
            <a:spLocks noGrp="1"/>
          </p:cNvSpPr>
          <p:nvPr>
            <p:ph type="sldNum" sz="quarter" idx="10"/>
          </p:nvPr>
        </p:nvSpPr>
        <p:spPr/>
        <p:txBody>
          <a:bodyPr/>
          <a:lstStyle/>
          <a:p>
            <a:r>
              <a:rPr lang="en-US"/>
              <a:t>Slide </a:t>
            </a:r>
            <a:fld id="{903EA7B1-77EC-A440-B5B8-158D64F1397F}" type="slidenum">
              <a:rPr lang="en-US" smtClean="0"/>
              <a:pPr/>
              <a:t>22</a:t>
            </a:fld>
            <a:endParaRPr lang="en-US" dirty="0"/>
          </a:p>
        </p:txBody>
      </p:sp>
      <p:pic>
        <p:nvPicPr>
          <p:cNvPr id="6" name="Picture 5">
            <a:extLst>
              <a:ext uri="{FF2B5EF4-FFF2-40B4-BE49-F238E27FC236}">
                <a16:creationId xmlns:a16="http://schemas.microsoft.com/office/drawing/2014/main" id="{6E7AA192-D3A0-88A8-28C8-3B956E85388A}"/>
              </a:ext>
            </a:extLst>
          </p:cNvPr>
          <p:cNvPicPr>
            <a:picLocks noChangeAspect="1"/>
          </p:cNvPicPr>
          <p:nvPr/>
        </p:nvPicPr>
        <p:blipFill>
          <a:blip r:embed="rId2"/>
          <a:stretch>
            <a:fillRect/>
          </a:stretch>
        </p:blipFill>
        <p:spPr>
          <a:xfrm>
            <a:off x="497839" y="861654"/>
            <a:ext cx="6373114" cy="5134692"/>
          </a:xfrm>
          <a:prstGeom prst="rect">
            <a:avLst/>
          </a:prstGeom>
        </p:spPr>
      </p:pic>
      <p:sp>
        <p:nvSpPr>
          <p:cNvPr id="7" name="TextBox 6">
            <a:extLst>
              <a:ext uri="{FF2B5EF4-FFF2-40B4-BE49-F238E27FC236}">
                <a16:creationId xmlns:a16="http://schemas.microsoft.com/office/drawing/2014/main" id="{FAF8190A-3335-6FE4-E523-EF69A91863E7}"/>
              </a:ext>
            </a:extLst>
          </p:cNvPr>
          <p:cNvSpPr txBox="1"/>
          <p:nvPr/>
        </p:nvSpPr>
        <p:spPr>
          <a:xfrm>
            <a:off x="7234813" y="1145512"/>
            <a:ext cx="4250453" cy="923330"/>
          </a:xfrm>
          <a:prstGeom prst="rect">
            <a:avLst/>
          </a:prstGeom>
          <a:noFill/>
        </p:spPr>
        <p:txBody>
          <a:bodyPr wrap="square" rtlCol="0">
            <a:spAutoFit/>
          </a:bodyPr>
          <a:lstStyle/>
          <a:p>
            <a:r>
              <a:rPr lang="en-US" dirty="0"/>
              <a:t>Double Check all the parameters enter with Assistant to be sure before proceeding with Editing the exact </a:t>
            </a:r>
            <a:r>
              <a:rPr lang="en-US" dirty="0" err="1"/>
              <a:t>pipings</a:t>
            </a:r>
            <a:r>
              <a:rPr lang="en-US" dirty="0"/>
              <a:t> and accessories.</a:t>
            </a:r>
          </a:p>
        </p:txBody>
      </p:sp>
    </p:spTree>
    <p:extLst>
      <p:ext uri="{BB962C8B-B14F-4D97-AF65-F5344CB8AC3E}">
        <p14:creationId xmlns:p14="http://schemas.microsoft.com/office/powerpoint/2010/main" val="14165090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16F0A7-5DEA-5340-5BB6-0C933AD77D74}"/>
              </a:ext>
            </a:extLst>
          </p:cNvPr>
          <p:cNvSpPr>
            <a:spLocks noGrp="1"/>
          </p:cNvSpPr>
          <p:nvPr>
            <p:ph type="title"/>
          </p:nvPr>
        </p:nvSpPr>
        <p:spPr>
          <a:xfrm>
            <a:off x="607925" y="196435"/>
            <a:ext cx="10515600" cy="350492"/>
          </a:xfrm>
        </p:spPr>
        <p:txBody>
          <a:bodyPr>
            <a:normAutofit fontScale="90000"/>
          </a:bodyPr>
          <a:lstStyle/>
          <a:p>
            <a:r>
              <a:rPr lang="en-US" b="1" dirty="0"/>
              <a:t>Selecting Pipe </a:t>
            </a:r>
            <a:r>
              <a:rPr lang="en-US" b="1" dirty="0" err="1"/>
              <a:t>Diamter</a:t>
            </a:r>
            <a:r>
              <a:rPr lang="en-US" b="1" dirty="0"/>
              <a:t> and Pipe Type</a:t>
            </a:r>
          </a:p>
        </p:txBody>
      </p:sp>
      <p:sp>
        <p:nvSpPr>
          <p:cNvPr id="3" name="Slide Number Placeholder 2">
            <a:extLst>
              <a:ext uri="{FF2B5EF4-FFF2-40B4-BE49-F238E27FC236}">
                <a16:creationId xmlns:a16="http://schemas.microsoft.com/office/drawing/2014/main" id="{835A7C61-56E3-D6E7-D2B9-4327EEB33DA3}"/>
              </a:ext>
            </a:extLst>
          </p:cNvPr>
          <p:cNvSpPr>
            <a:spLocks noGrp="1"/>
          </p:cNvSpPr>
          <p:nvPr>
            <p:ph type="sldNum" sz="quarter" idx="10"/>
          </p:nvPr>
        </p:nvSpPr>
        <p:spPr/>
        <p:txBody>
          <a:bodyPr/>
          <a:lstStyle/>
          <a:p>
            <a:r>
              <a:rPr lang="en-US"/>
              <a:t>Slide </a:t>
            </a:r>
            <a:fld id="{903EA7B1-77EC-A440-B5B8-158D64F1397F}" type="slidenum">
              <a:rPr lang="en-US" smtClean="0"/>
              <a:pPr/>
              <a:t>23</a:t>
            </a:fld>
            <a:endParaRPr lang="en-US" dirty="0"/>
          </a:p>
        </p:txBody>
      </p:sp>
      <p:pic>
        <p:nvPicPr>
          <p:cNvPr id="6" name="Picture 5">
            <a:extLst>
              <a:ext uri="{FF2B5EF4-FFF2-40B4-BE49-F238E27FC236}">
                <a16:creationId xmlns:a16="http://schemas.microsoft.com/office/drawing/2014/main" id="{474CFCA3-A395-A8F7-5BDD-B9F069DE77DA}"/>
              </a:ext>
            </a:extLst>
          </p:cNvPr>
          <p:cNvPicPr>
            <a:picLocks noChangeAspect="1"/>
          </p:cNvPicPr>
          <p:nvPr/>
        </p:nvPicPr>
        <p:blipFill>
          <a:blip r:embed="rId2"/>
          <a:stretch>
            <a:fillRect/>
          </a:stretch>
        </p:blipFill>
        <p:spPr>
          <a:xfrm>
            <a:off x="607925" y="741043"/>
            <a:ext cx="10515601" cy="5605799"/>
          </a:xfrm>
          <a:prstGeom prst="rect">
            <a:avLst/>
          </a:prstGeom>
        </p:spPr>
      </p:pic>
    </p:spTree>
    <p:extLst>
      <p:ext uri="{BB962C8B-B14F-4D97-AF65-F5344CB8AC3E}">
        <p14:creationId xmlns:p14="http://schemas.microsoft.com/office/powerpoint/2010/main" val="4110209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BA53644-D9AC-072A-3D75-286B08D7844B}"/>
              </a:ext>
            </a:extLst>
          </p:cNvPr>
          <p:cNvSpPr>
            <a:spLocks noGrp="1"/>
          </p:cNvSpPr>
          <p:nvPr>
            <p:ph type="sldNum" sz="quarter" idx="10"/>
          </p:nvPr>
        </p:nvSpPr>
        <p:spPr/>
        <p:txBody>
          <a:bodyPr/>
          <a:lstStyle/>
          <a:p>
            <a:r>
              <a:rPr lang="en-US"/>
              <a:t>Slide </a:t>
            </a:r>
            <a:fld id="{903EA7B1-77EC-A440-B5B8-158D64F1397F}" type="slidenum">
              <a:rPr lang="en-US" smtClean="0"/>
              <a:pPr/>
              <a:t>24</a:t>
            </a:fld>
            <a:endParaRPr lang="en-US" dirty="0"/>
          </a:p>
        </p:txBody>
      </p:sp>
      <p:sp>
        <p:nvSpPr>
          <p:cNvPr id="5" name="TextBox 4">
            <a:extLst>
              <a:ext uri="{FF2B5EF4-FFF2-40B4-BE49-F238E27FC236}">
                <a16:creationId xmlns:a16="http://schemas.microsoft.com/office/drawing/2014/main" id="{78EA9109-65A7-D7B6-4423-64225FBCF7F5}"/>
              </a:ext>
            </a:extLst>
          </p:cNvPr>
          <p:cNvSpPr txBox="1"/>
          <p:nvPr/>
        </p:nvSpPr>
        <p:spPr>
          <a:xfrm>
            <a:off x="466724" y="846340"/>
            <a:ext cx="8798391" cy="3139321"/>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chemeClr val="accent2"/>
                </a:solidFill>
              </a:rPr>
              <a:t>Creating the customized components</a:t>
            </a:r>
          </a:p>
          <a:p>
            <a:pPr marL="742950" lvl="1" indent="-285750">
              <a:buFont typeface="Wingdings" panose="05000000000000000000" pitchFamily="2" charset="2"/>
              <a:buChar char="ü"/>
            </a:pPr>
            <a:r>
              <a:rPr lang="en-US" dirty="0">
                <a:solidFill>
                  <a:schemeClr val="accent2"/>
                </a:solidFill>
              </a:rPr>
              <a:t>If you select Custom in the drop-down list, you can produce groups with personally defined components based on the existing components.</a:t>
            </a:r>
          </a:p>
          <a:p>
            <a:pPr marL="742950" lvl="1" indent="-285750">
              <a:buFont typeface="Wingdings" panose="05000000000000000000" pitchFamily="2" charset="2"/>
              <a:buChar char="ü"/>
            </a:pPr>
            <a:r>
              <a:rPr lang="en-US" dirty="0">
                <a:solidFill>
                  <a:schemeClr val="accent2"/>
                </a:solidFill>
              </a:rPr>
              <a:t>Customized components are displayed in yellow.</a:t>
            </a:r>
          </a:p>
          <a:p>
            <a:pPr marL="742950" lvl="1" indent="-285750">
              <a:buFont typeface="Wingdings" panose="05000000000000000000" pitchFamily="2" charset="2"/>
              <a:buChar char="ü"/>
            </a:pPr>
            <a:r>
              <a:rPr lang="en-US" dirty="0">
                <a:solidFill>
                  <a:schemeClr val="accent2"/>
                </a:solidFill>
              </a:rPr>
              <a:t>To connect pipe systems with different pipe diameters to each other, you need the adapter for customized components.</a:t>
            </a:r>
          </a:p>
          <a:p>
            <a:pPr marL="285750" indent="-285750">
              <a:buFont typeface="Arial" panose="020B0604020202020204" pitchFamily="34" charset="0"/>
              <a:buChar char="•"/>
            </a:pPr>
            <a:r>
              <a:rPr lang="en-US" b="1" dirty="0">
                <a:solidFill>
                  <a:schemeClr val="accent2"/>
                </a:solidFill>
              </a:rPr>
              <a:t>Editing components</a:t>
            </a:r>
          </a:p>
          <a:p>
            <a:pPr marL="742950" lvl="1" indent="-285750">
              <a:buFont typeface="Wingdings" panose="05000000000000000000" pitchFamily="2" charset="2"/>
              <a:buChar char="ü"/>
            </a:pPr>
            <a:r>
              <a:rPr lang="en-US" dirty="0">
                <a:solidFill>
                  <a:schemeClr val="accent2"/>
                </a:solidFill>
              </a:rPr>
              <a:t>The editor is open.</a:t>
            </a:r>
          </a:p>
          <a:p>
            <a:pPr marL="742950" lvl="1" indent="-285750">
              <a:buFont typeface="Wingdings" panose="05000000000000000000" pitchFamily="2" charset="2"/>
              <a:buChar char="ü"/>
            </a:pPr>
            <a:r>
              <a:rPr lang="en-US" dirty="0">
                <a:solidFill>
                  <a:schemeClr val="accent2"/>
                </a:solidFill>
              </a:rPr>
              <a:t>Click on the </a:t>
            </a:r>
            <a:r>
              <a:rPr lang="en-US" b="1" dirty="0">
                <a:solidFill>
                  <a:schemeClr val="accent2"/>
                </a:solidFill>
              </a:rPr>
              <a:t>drop-down list (1) </a:t>
            </a:r>
            <a:r>
              <a:rPr lang="en-US" dirty="0">
                <a:solidFill>
                  <a:schemeClr val="accent2"/>
                </a:solidFill>
              </a:rPr>
              <a:t>in the “Material selection” segment and choose the entry Custom.</a:t>
            </a:r>
          </a:p>
          <a:p>
            <a:pPr marL="742950" lvl="1" indent="-285750">
              <a:buFont typeface="Wingdings" panose="05000000000000000000" pitchFamily="2" charset="2"/>
              <a:buChar char="ü"/>
            </a:pPr>
            <a:r>
              <a:rPr lang="en-US" dirty="0">
                <a:solidFill>
                  <a:schemeClr val="accent2"/>
                </a:solidFill>
              </a:rPr>
              <a:t>The </a:t>
            </a:r>
            <a:r>
              <a:rPr lang="en-US" b="1" dirty="0">
                <a:solidFill>
                  <a:schemeClr val="accent2"/>
                </a:solidFill>
              </a:rPr>
              <a:t>components (2) </a:t>
            </a:r>
            <a:r>
              <a:rPr lang="en-US" dirty="0">
                <a:solidFill>
                  <a:schemeClr val="accent2"/>
                </a:solidFill>
              </a:rPr>
              <a:t>of the standard group </a:t>
            </a:r>
            <a:r>
              <a:rPr lang="en-US" b="1" dirty="0">
                <a:solidFill>
                  <a:schemeClr val="accent2"/>
                </a:solidFill>
              </a:rPr>
              <a:t>Custom” (3) </a:t>
            </a:r>
            <a:r>
              <a:rPr lang="en-US" dirty="0">
                <a:solidFill>
                  <a:schemeClr val="accent2"/>
                </a:solidFill>
              </a:rPr>
              <a:t>are displayed.</a:t>
            </a:r>
          </a:p>
        </p:txBody>
      </p:sp>
      <p:pic>
        <p:nvPicPr>
          <p:cNvPr id="7" name="Picture 6">
            <a:extLst>
              <a:ext uri="{FF2B5EF4-FFF2-40B4-BE49-F238E27FC236}">
                <a16:creationId xmlns:a16="http://schemas.microsoft.com/office/drawing/2014/main" id="{3A56DFA1-393D-55C5-5708-82079C9D2C35}"/>
              </a:ext>
            </a:extLst>
          </p:cNvPr>
          <p:cNvPicPr>
            <a:picLocks noChangeAspect="1"/>
          </p:cNvPicPr>
          <p:nvPr/>
        </p:nvPicPr>
        <p:blipFill>
          <a:blip r:embed="rId2"/>
          <a:stretch>
            <a:fillRect/>
          </a:stretch>
        </p:blipFill>
        <p:spPr>
          <a:xfrm>
            <a:off x="9265116" y="1035526"/>
            <a:ext cx="2283853" cy="4072501"/>
          </a:xfrm>
          <a:prstGeom prst="rect">
            <a:avLst/>
          </a:prstGeom>
        </p:spPr>
      </p:pic>
      <p:sp>
        <p:nvSpPr>
          <p:cNvPr id="9" name="TextBox 8">
            <a:extLst>
              <a:ext uri="{FF2B5EF4-FFF2-40B4-BE49-F238E27FC236}">
                <a16:creationId xmlns:a16="http://schemas.microsoft.com/office/drawing/2014/main" id="{12DF9ABA-7AD6-B7B1-3E2B-E77B568AA7CC}"/>
              </a:ext>
            </a:extLst>
          </p:cNvPr>
          <p:cNvSpPr txBox="1"/>
          <p:nvPr/>
        </p:nvSpPr>
        <p:spPr>
          <a:xfrm>
            <a:off x="466724" y="4085179"/>
            <a:ext cx="8154762" cy="646331"/>
          </a:xfrm>
          <a:prstGeom prst="rect">
            <a:avLst/>
          </a:prstGeom>
          <a:noFill/>
        </p:spPr>
        <p:txBody>
          <a:bodyPr wrap="square">
            <a:spAutoFit/>
          </a:bodyPr>
          <a:lstStyle/>
          <a:p>
            <a:pPr marL="285750" indent="-285750">
              <a:buFont typeface="Arial" panose="020B0604020202020204" pitchFamily="34" charset="0"/>
              <a:buChar char="•"/>
            </a:pPr>
            <a:r>
              <a:rPr lang="en-US" dirty="0"/>
              <a:t>Click on the button </a:t>
            </a:r>
            <a:r>
              <a:rPr lang="en-US" b="1" dirty="0"/>
              <a:t>Edit (4) </a:t>
            </a:r>
            <a:r>
              <a:rPr lang="en-US" dirty="0"/>
              <a:t>to edit the properties of the components.</a:t>
            </a:r>
          </a:p>
          <a:p>
            <a:pPr marL="742950" lvl="1" indent="-285750">
              <a:buFont typeface="Wingdings" panose="05000000000000000000" pitchFamily="2" charset="2"/>
              <a:buChar char="ü"/>
            </a:pPr>
            <a:r>
              <a:rPr lang="en-US" dirty="0"/>
              <a:t>The window Custom opens.</a:t>
            </a:r>
          </a:p>
        </p:txBody>
      </p:sp>
    </p:spTree>
    <p:extLst>
      <p:ext uri="{BB962C8B-B14F-4D97-AF65-F5344CB8AC3E}">
        <p14:creationId xmlns:p14="http://schemas.microsoft.com/office/powerpoint/2010/main" val="1238773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D46540-B9A6-B351-54DE-B05D043DDB34}"/>
              </a:ext>
            </a:extLst>
          </p:cNvPr>
          <p:cNvSpPr>
            <a:spLocks noGrp="1"/>
          </p:cNvSpPr>
          <p:nvPr>
            <p:ph type="title"/>
          </p:nvPr>
        </p:nvSpPr>
        <p:spPr>
          <a:xfrm>
            <a:off x="504406" y="147923"/>
            <a:ext cx="10515600" cy="350492"/>
          </a:xfrm>
        </p:spPr>
        <p:txBody>
          <a:bodyPr>
            <a:noAutofit/>
          </a:bodyPr>
          <a:lstStyle/>
          <a:p>
            <a:r>
              <a:rPr lang="en-US" sz="2400" b="1" dirty="0"/>
              <a:t>Updating Components – Create, Change, Delete, Export and Import.</a:t>
            </a:r>
          </a:p>
        </p:txBody>
      </p:sp>
      <p:sp>
        <p:nvSpPr>
          <p:cNvPr id="3" name="Slide Number Placeholder 2">
            <a:extLst>
              <a:ext uri="{FF2B5EF4-FFF2-40B4-BE49-F238E27FC236}">
                <a16:creationId xmlns:a16="http://schemas.microsoft.com/office/drawing/2014/main" id="{9CFBA464-CD39-6543-FEEA-28EBDE5F268D}"/>
              </a:ext>
            </a:extLst>
          </p:cNvPr>
          <p:cNvSpPr>
            <a:spLocks noGrp="1"/>
          </p:cNvSpPr>
          <p:nvPr>
            <p:ph type="sldNum" sz="quarter" idx="10"/>
          </p:nvPr>
        </p:nvSpPr>
        <p:spPr/>
        <p:txBody>
          <a:bodyPr/>
          <a:lstStyle/>
          <a:p>
            <a:r>
              <a:rPr lang="en-US"/>
              <a:t>Slide </a:t>
            </a:r>
            <a:fld id="{903EA7B1-77EC-A440-B5B8-158D64F1397F}" type="slidenum">
              <a:rPr lang="en-US" smtClean="0"/>
              <a:pPr/>
              <a:t>25</a:t>
            </a:fld>
            <a:endParaRPr lang="en-US" dirty="0"/>
          </a:p>
        </p:txBody>
      </p:sp>
      <p:pic>
        <p:nvPicPr>
          <p:cNvPr id="6" name="Picture 5">
            <a:extLst>
              <a:ext uri="{FF2B5EF4-FFF2-40B4-BE49-F238E27FC236}">
                <a16:creationId xmlns:a16="http://schemas.microsoft.com/office/drawing/2014/main" id="{01C173E5-D151-B1B0-25B1-72F54865907B}"/>
              </a:ext>
            </a:extLst>
          </p:cNvPr>
          <p:cNvPicPr>
            <a:picLocks noChangeAspect="1"/>
          </p:cNvPicPr>
          <p:nvPr/>
        </p:nvPicPr>
        <p:blipFill>
          <a:blip r:embed="rId2"/>
          <a:stretch>
            <a:fillRect/>
          </a:stretch>
        </p:blipFill>
        <p:spPr>
          <a:xfrm>
            <a:off x="319185" y="753482"/>
            <a:ext cx="5751194" cy="4039133"/>
          </a:xfrm>
          <a:prstGeom prst="rect">
            <a:avLst/>
          </a:prstGeom>
          <a:ln>
            <a:solidFill>
              <a:schemeClr val="accent2"/>
            </a:solidFill>
          </a:ln>
        </p:spPr>
      </p:pic>
      <p:sp>
        <p:nvSpPr>
          <p:cNvPr id="7" name="TextBox 6">
            <a:extLst>
              <a:ext uri="{FF2B5EF4-FFF2-40B4-BE49-F238E27FC236}">
                <a16:creationId xmlns:a16="http://schemas.microsoft.com/office/drawing/2014/main" id="{8E0E6ADB-6088-A36E-8E51-ABFAB035B28F}"/>
              </a:ext>
            </a:extLst>
          </p:cNvPr>
          <p:cNvSpPr txBox="1"/>
          <p:nvPr/>
        </p:nvSpPr>
        <p:spPr>
          <a:xfrm>
            <a:off x="6096000" y="764304"/>
            <a:ext cx="5951974" cy="1384995"/>
          </a:xfrm>
          <a:prstGeom prst="rect">
            <a:avLst/>
          </a:prstGeom>
          <a:noFill/>
        </p:spPr>
        <p:txBody>
          <a:bodyPr wrap="square" rtlCol="0">
            <a:spAutoFit/>
          </a:bodyPr>
          <a:lstStyle/>
          <a:p>
            <a:pPr marL="285750" indent="-285750">
              <a:buFont typeface="Arial" panose="020B0604020202020204" pitchFamily="34" charset="0"/>
              <a:buChar char="•"/>
            </a:pPr>
            <a:r>
              <a:rPr lang="en-US" sz="1200" dirty="0">
                <a:solidFill>
                  <a:schemeClr val="accent2"/>
                </a:solidFill>
                <a:latin typeface="Arial" panose="020B0604020202020204" pitchFamily="34" charset="0"/>
                <a:cs typeface="Arial" panose="020B0604020202020204" pitchFamily="34" charset="0"/>
              </a:rPr>
              <a:t>Adjust the name and type of the required component.</a:t>
            </a:r>
          </a:p>
          <a:p>
            <a:pPr marL="285750" indent="-285750">
              <a:buFont typeface="Arial" panose="020B0604020202020204" pitchFamily="34" charset="0"/>
              <a:buChar char="•"/>
            </a:pPr>
            <a:r>
              <a:rPr lang="en-US" sz="1200" dirty="0">
                <a:solidFill>
                  <a:schemeClr val="accent2"/>
                </a:solidFill>
                <a:latin typeface="Arial" panose="020B0604020202020204" pitchFamily="34" charset="0"/>
                <a:cs typeface="Arial" panose="020B0604020202020204" pitchFamily="34" charset="0"/>
              </a:rPr>
              <a:t>Click on the button </a:t>
            </a:r>
            <a:r>
              <a:rPr lang="en-US" sz="1200" b="1" dirty="0">
                <a:solidFill>
                  <a:schemeClr val="accent2"/>
                </a:solidFill>
                <a:latin typeface="Arial" panose="020B0604020202020204" pitchFamily="34" charset="0"/>
                <a:cs typeface="Arial" panose="020B0604020202020204" pitchFamily="34" charset="0"/>
              </a:rPr>
              <a:t>Save and apply.</a:t>
            </a:r>
          </a:p>
          <a:p>
            <a:pPr marL="742950" lvl="1" indent="-285750">
              <a:buFont typeface="Wingdings" panose="05000000000000000000" pitchFamily="2" charset="2"/>
              <a:buChar char="ü"/>
            </a:pPr>
            <a:r>
              <a:rPr lang="en-US" sz="1200" dirty="0">
                <a:solidFill>
                  <a:schemeClr val="accent2"/>
                </a:solidFill>
                <a:latin typeface="Arial" panose="020B0604020202020204" pitchFamily="34" charset="0"/>
                <a:cs typeface="Arial" panose="020B0604020202020204" pitchFamily="34" charset="0"/>
              </a:rPr>
              <a:t>The name and type (6) are saved in a file and displayed in the “Material selection” segment.</a:t>
            </a:r>
          </a:p>
          <a:p>
            <a:pPr marL="285750" indent="-285750">
              <a:buFont typeface="Arial" panose="020B0604020202020204" pitchFamily="34" charset="0"/>
              <a:buChar char="•"/>
            </a:pPr>
            <a:r>
              <a:rPr lang="en-US" sz="1200" dirty="0">
                <a:solidFill>
                  <a:schemeClr val="accent2"/>
                </a:solidFill>
                <a:latin typeface="Arial" panose="020B0604020202020204" pitchFamily="34" charset="0"/>
                <a:cs typeface="Arial" panose="020B0604020202020204" pitchFamily="34" charset="0"/>
              </a:rPr>
              <a:t>To </a:t>
            </a:r>
            <a:r>
              <a:rPr lang="en-US" sz="1200" b="1" dirty="0">
                <a:solidFill>
                  <a:schemeClr val="accent2"/>
                </a:solidFill>
                <a:latin typeface="Arial" panose="020B0604020202020204" pitchFamily="34" charset="0"/>
                <a:cs typeface="Arial" panose="020B0604020202020204" pitchFamily="34" charset="0"/>
              </a:rPr>
              <a:t>update components </a:t>
            </a:r>
            <a:r>
              <a:rPr lang="en-US" sz="1200" dirty="0">
                <a:solidFill>
                  <a:schemeClr val="accent2"/>
                </a:solidFill>
                <a:latin typeface="Arial" panose="020B0604020202020204" pitchFamily="34" charset="0"/>
                <a:cs typeface="Arial" panose="020B0604020202020204" pitchFamily="34" charset="0"/>
              </a:rPr>
              <a:t>used in the drawing area:</a:t>
            </a:r>
          </a:p>
          <a:p>
            <a:pPr marL="742950" lvl="1" indent="-285750">
              <a:buFont typeface="Wingdings" panose="05000000000000000000" pitchFamily="2" charset="2"/>
              <a:buChar char="ü"/>
            </a:pPr>
            <a:r>
              <a:rPr lang="en-US" sz="1200" dirty="0">
                <a:solidFill>
                  <a:schemeClr val="accent2"/>
                </a:solidFill>
                <a:latin typeface="Arial" panose="020B0604020202020204" pitchFamily="34" charset="0"/>
                <a:cs typeface="Arial" panose="020B0604020202020204" pitchFamily="34" charset="0"/>
              </a:rPr>
              <a:t>Click on the button Update.</a:t>
            </a:r>
          </a:p>
          <a:p>
            <a:pPr marL="742950" lvl="1" indent="-285750">
              <a:buFont typeface="Wingdings" panose="05000000000000000000" pitchFamily="2" charset="2"/>
              <a:buChar char="ü"/>
            </a:pPr>
            <a:r>
              <a:rPr lang="en-US" sz="1200" dirty="0">
                <a:solidFill>
                  <a:schemeClr val="accent2"/>
                </a:solidFill>
                <a:latin typeface="Arial" panose="020B0604020202020204" pitchFamily="34" charset="0"/>
                <a:cs typeface="Arial" panose="020B0604020202020204" pitchFamily="34" charset="0"/>
              </a:rPr>
              <a:t>The name and type are updated.</a:t>
            </a:r>
            <a:endParaRPr lang="en-US" sz="1600" dirty="0">
              <a:solidFill>
                <a:schemeClr val="accent2"/>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3C14CD8-A748-7AE2-94D9-5732C65AC44C}"/>
              </a:ext>
            </a:extLst>
          </p:cNvPr>
          <p:cNvSpPr txBox="1"/>
          <p:nvPr/>
        </p:nvSpPr>
        <p:spPr>
          <a:xfrm>
            <a:off x="6096000" y="1992549"/>
            <a:ext cx="5951974" cy="3231654"/>
          </a:xfrm>
          <a:prstGeom prst="rect">
            <a:avLst/>
          </a:prstGeom>
          <a:noFill/>
        </p:spPr>
        <p:txBody>
          <a:bodyPr wrap="square" rtlCol="0">
            <a:spAutoFit/>
          </a:bodyPr>
          <a:lstStyle/>
          <a:p>
            <a:r>
              <a:rPr lang="en-US" sz="1200" b="1" dirty="0">
                <a:solidFill>
                  <a:schemeClr val="accent2"/>
                </a:solidFill>
                <a:latin typeface="Arial" panose="020B0604020202020204" pitchFamily="34" charset="0"/>
                <a:cs typeface="Arial" panose="020B0604020202020204" pitchFamily="34" charset="0"/>
              </a:rPr>
              <a:t>Creating a new component group</a:t>
            </a:r>
          </a:p>
          <a:p>
            <a:pPr marL="628650" lvl="1" indent="-171450">
              <a:buFont typeface="Wingdings" panose="05000000000000000000" pitchFamily="2" charset="2"/>
              <a:buChar char="ü"/>
            </a:pPr>
            <a:r>
              <a:rPr lang="en-US" sz="1200" dirty="0">
                <a:solidFill>
                  <a:schemeClr val="accent2"/>
                </a:solidFill>
                <a:latin typeface="Arial" panose="020B0604020202020204" pitchFamily="34" charset="0"/>
                <a:cs typeface="Arial" panose="020B0604020202020204" pitchFamily="34" charset="0"/>
              </a:rPr>
              <a:t>The window Custom is opened.</a:t>
            </a:r>
          </a:p>
          <a:p>
            <a:pPr marL="628650" lvl="1" indent="-171450">
              <a:buFont typeface="Wingdings" panose="05000000000000000000" pitchFamily="2" charset="2"/>
              <a:buChar char="ü"/>
            </a:pPr>
            <a:r>
              <a:rPr lang="en-US" sz="1200" dirty="0">
                <a:solidFill>
                  <a:schemeClr val="accent2"/>
                </a:solidFill>
                <a:latin typeface="Arial" panose="020B0604020202020204" pitchFamily="34" charset="0"/>
                <a:cs typeface="Arial" panose="020B0604020202020204" pitchFamily="34" charset="0"/>
              </a:rPr>
              <a:t>Click on the button New.</a:t>
            </a:r>
          </a:p>
          <a:p>
            <a:pPr marL="628650" lvl="1" indent="-171450">
              <a:buFont typeface="Wingdings" panose="05000000000000000000" pitchFamily="2" charset="2"/>
              <a:buChar char="ü"/>
            </a:pPr>
            <a:r>
              <a:rPr lang="en-US" sz="1200" dirty="0">
                <a:solidFill>
                  <a:schemeClr val="accent2"/>
                </a:solidFill>
                <a:latin typeface="Arial" panose="020B0604020202020204" pitchFamily="34" charset="0"/>
                <a:cs typeface="Arial" panose="020B0604020202020204" pitchFamily="34" charset="0"/>
              </a:rPr>
              <a:t>The input field New opens.</a:t>
            </a:r>
          </a:p>
          <a:p>
            <a:pPr marL="628650" lvl="1" indent="-171450">
              <a:buFont typeface="Wingdings" panose="05000000000000000000" pitchFamily="2" charset="2"/>
              <a:buChar char="ü"/>
            </a:pPr>
            <a:r>
              <a:rPr lang="en-US" sz="1200" dirty="0">
                <a:solidFill>
                  <a:schemeClr val="accent2"/>
                </a:solidFill>
                <a:latin typeface="Arial" panose="020B0604020202020204" pitchFamily="34" charset="0"/>
                <a:cs typeface="Arial" panose="020B0604020202020204" pitchFamily="34" charset="0"/>
              </a:rPr>
              <a:t>Enter a file name for the new component group in the window and confirm the entry with the button Accept.</a:t>
            </a:r>
          </a:p>
          <a:p>
            <a:pPr marL="628650" lvl="1" indent="-171450">
              <a:buFont typeface="Wingdings" panose="05000000000000000000" pitchFamily="2" charset="2"/>
              <a:buChar char="ü"/>
            </a:pPr>
            <a:r>
              <a:rPr lang="en-US" sz="1200" dirty="0">
                <a:solidFill>
                  <a:schemeClr val="accent2"/>
                </a:solidFill>
                <a:latin typeface="Arial" panose="020B0604020202020204" pitchFamily="34" charset="0"/>
                <a:cs typeface="Arial" panose="020B0604020202020204" pitchFamily="34" charset="0"/>
              </a:rPr>
              <a:t>The name of the component group is shown in the drop-down list Component group.</a:t>
            </a:r>
          </a:p>
          <a:p>
            <a:r>
              <a:rPr lang="en-US" sz="1200" b="1" dirty="0">
                <a:solidFill>
                  <a:schemeClr val="accent2"/>
                </a:solidFill>
                <a:latin typeface="Arial" panose="020B0604020202020204" pitchFamily="34" charset="0"/>
                <a:cs typeface="Arial" panose="020B0604020202020204" pitchFamily="34" charset="0"/>
              </a:rPr>
              <a:t>Changing the name of the component group</a:t>
            </a:r>
          </a:p>
          <a:p>
            <a:pPr marL="628650" lvl="1" indent="-171450">
              <a:buFont typeface="Wingdings" panose="05000000000000000000" pitchFamily="2" charset="2"/>
              <a:buChar char="ü"/>
            </a:pPr>
            <a:r>
              <a:rPr lang="en-US" sz="1200" dirty="0">
                <a:solidFill>
                  <a:schemeClr val="accent2"/>
                </a:solidFill>
                <a:latin typeface="Arial" panose="020B0604020202020204" pitchFamily="34" charset="0"/>
                <a:cs typeface="Arial" panose="020B0604020202020204" pitchFamily="34" charset="0"/>
              </a:rPr>
              <a:t>The window Custom is opened.</a:t>
            </a:r>
          </a:p>
          <a:p>
            <a:pPr marL="628650" lvl="1" indent="-171450">
              <a:buFont typeface="Wingdings" panose="05000000000000000000" pitchFamily="2" charset="2"/>
              <a:buChar char="ü"/>
            </a:pPr>
            <a:r>
              <a:rPr lang="en-US" sz="1200" dirty="0">
                <a:solidFill>
                  <a:schemeClr val="accent2"/>
                </a:solidFill>
                <a:latin typeface="Arial" panose="020B0604020202020204" pitchFamily="34" charset="0"/>
                <a:cs typeface="Arial" panose="020B0604020202020204" pitchFamily="34" charset="0"/>
              </a:rPr>
              <a:t>Select the component group in the drop-down list.</a:t>
            </a:r>
          </a:p>
          <a:p>
            <a:pPr marL="628650" lvl="1" indent="-171450">
              <a:buFont typeface="Wingdings" panose="05000000000000000000" pitchFamily="2" charset="2"/>
              <a:buChar char="ü"/>
            </a:pPr>
            <a:r>
              <a:rPr lang="en-US" sz="1200" dirty="0">
                <a:solidFill>
                  <a:schemeClr val="accent2"/>
                </a:solidFill>
                <a:latin typeface="Arial" panose="020B0604020202020204" pitchFamily="34" charset="0"/>
                <a:cs typeface="Arial" panose="020B0604020202020204" pitchFamily="34" charset="0"/>
              </a:rPr>
              <a:t>Click on the button Rename.</a:t>
            </a:r>
          </a:p>
          <a:p>
            <a:pPr marL="628650" lvl="1" indent="-171450">
              <a:buFont typeface="Wingdings" panose="05000000000000000000" pitchFamily="2" charset="2"/>
              <a:buChar char="ü"/>
            </a:pPr>
            <a:r>
              <a:rPr lang="en-US" sz="1200" dirty="0">
                <a:solidFill>
                  <a:schemeClr val="accent2"/>
                </a:solidFill>
                <a:latin typeface="Arial" panose="020B0604020202020204" pitchFamily="34" charset="0"/>
                <a:cs typeface="Arial" panose="020B0604020202020204" pitchFamily="34" charset="0"/>
              </a:rPr>
              <a:t>The input field Rename opens.</a:t>
            </a:r>
          </a:p>
          <a:p>
            <a:pPr marL="628650" lvl="1" indent="-171450">
              <a:buFont typeface="Wingdings" panose="05000000000000000000" pitchFamily="2" charset="2"/>
              <a:buChar char="ü"/>
            </a:pPr>
            <a:r>
              <a:rPr lang="en-US" sz="1200" dirty="0">
                <a:solidFill>
                  <a:schemeClr val="accent2"/>
                </a:solidFill>
                <a:latin typeface="Arial" panose="020B0604020202020204" pitchFamily="34" charset="0"/>
                <a:cs typeface="Arial" panose="020B0604020202020204" pitchFamily="34" charset="0"/>
              </a:rPr>
              <a:t>Enter a new file name for the component group in the window and confirm the entry with the button Accept.</a:t>
            </a:r>
          </a:p>
          <a:p>
            <a:pPr marL="628650" lvl="1" indent="-171450">
              <a:buFont typeface="Wingdings" panose="05000000000000000000" pitchFamily="2" charset="2"/>
              <a:buChar char="ü"/>
            </a:pPr>
            <a:r>
              <a:rPr lang="en-US" sz="1200" dirty="0">
                <a:solidFill>
                  <a:schemeClr val="accent2"/>
                </a:solidFill>
                <a:latin typeface="Arial" panose="020B0604020202020204" pitchFamily="34" charset="0"/>
                <a:cs typeface="Arial" panose="020B0604020202020204" pitchFamily="34" charset="0"/>
              </a:rPr>
              <a:t>The name of the component group is shown in the drop-down list Component group.</a:t>
            </a:r>
          </a:p>
        </p:txBody>
      </p:sp>
      <p:sp>
        <p:nvSpPr>
          <p:cNvPr id="10" name="TextBox 9">
            <a:extLst>
              <a:ext uri="{FF2B5EF4-FFF2-40B4-BE49-F238E27FC236}">
                <a16:creationId xmlns:a16="http://schemas.microsoft.com/office/drawing/2014/main" id="{E300ED12-3568-6903-65C4-A3E0465D51B7}"/>
              </a:ext>
            </a:extLst>
          </p:cNvPr>
          <p:cNvSpPr txBox="1"/>
          <p:nvPr/>
        </p:nvSpPr>
        <p:spPr>
          <a:xfrm>
            <a:off x="344807" y="5092633"/>
            <a:ext cx="3935792" cy="1846659"/>
          </a:xfrm>
          <a:prstGeom prst="rect">
            <a:avLst/>
          </a:prstGeom>
          <a:noFill/>
        </p:spPr>
        <p:txBody>
          <a:bodyPr wrap="square" rtlCol="0">
            <a:spAutoFit/>
          </a:bodyPr>
          <a:lstStyle/>
          <a:p>
            <a:r>
              <a:rPr lang="en-US" sz="1400" b="1" dirty="0">
                <a:solidFill>
                  <a:schemeClr val="accent2"/>
                </a:solidFill>
              </a:rPr>
              <a:t>Deleting the component group</a:t>
            </a:r>
          </a:p>
          <a:p>
            <a:pPr marL="742950" lvl="1" indent="-285750">
              <a:buFont typeface="Wingdings" panose="05000000000000000000" pitchFamily="2" charset="2"/>
              <a:buChar char="ü"/>
            </a:pPr>
            <a:r>
              <a:rPr lang="en-US" sz="1200" dirty="0">
                <a:solidFill>
                  <a:schemeClr val="accent2"/>
                </a:solidFill>
              </a:rPr>
              <a:t>The window Custom is opened.</a:t>
            </a:r>
          </a:p>
          <a:p>
            <a:pPr marL="742950" lvl="1" indent="-285750">
              <a:buFont typeface="Wingdings" panose="05000000000000000000" pitchFamily="2" charset="2"/>
              <a:buChar char="ü"/>
            </a:pPr>
            <a:r>
              <a:rPr lang="en-US" sz="1200" dirty="0">
                <a:solidFill>
                  <a:schemeClr val="accent2"/>
                </a:solidFill>
              </a:rPr>
              <a:t>Select the component group in the drop-down list.</a:t>
            </a:r>
          </a:p>
          <a:p>
            <a:pPr marL="742950" lvl="1" indent="-285750">
              <a:buFont typeface="Wingdings" panose="05000000000000000000" pitchFamily="2" charset="2"/>
              <a:buChar char="ü"/>
            </a:pPr>
            <a:r>
              <a:rPr lang="en-US" sz="1200" dirty="0">
                <a:solidFill>
                  <a:schemeClr val="accent2"/>
                </a:solidFill>
              </a:rPr>
              <a:t>Click on the button Delete.</a:t>
            </a:r>
          </a:p>
          <a:p>
            <a:pPr marL="742950" lvl="1" indent="-285750">
              <a:buFont typeface="Wingdings" panose="05000000000000000000" pitchFamily="2" charset="2"/>
              <a:buChar char="ü"/>
            </a:pPr>
            <a:r>
              <a:rPr lang="en-US" sz="1200" dirty="0">
                <a:solidFill>
                  <a:schemeClr val="accent2"/>
                </a:solidFill>
              </a:rPr>
              <a:t>Confirm that you want to delete the file.</a:t>
            </a:r>
          </a:p>
          <a:p>
            <a:pPr marL="742950" lvl="1" indent="-285750">
              <a:buFont typeface="Wingdings" panose="05000000000000000000" pitchFamily="2" charset="2"/>
              <a:buChar char="ü"/>
            </a:pPr>
            <a:r>
              <a:rPr lang="en-US" sz="1100" dirty="0">
                <a:solidFill>
                  <a:schemeClr val="accent2"/>
                </a:solidFill>
                <a:latin typeface="Arial" panose="020B0604020202020204" pitchFamily="34" charset="0"/>
                <a:cs typeface="Arial" panose="020B0604020202020204" pitchFamily="34" charset="0"/>
              </a:rPr>
              <a:t>The name of the component group is removed from the drop-down list Component group.</a:t>
            </a:r>
          </a:p>
          <a:p>
            <a:endParaRPr lang="en-US" dirty="0"/>
          </a:p>
        </p:txBody>
      </p:sp>
      <p:sp>
        <p:nvSpPr>
          <p:cNvPr id="11" name="TextBox 10">
            <a:extLst>
              <a:ext uri="{FF2B5EF4-FFF2-40B4-BE49-F238E27FC236}">
                <a16:creationId xmlns:a16="http://schemas.microsoft.com/office/drawing/2014/main" id="{6C09EDCA-B7BB-0C16-17F7-9FD5E767CDAE}"/>
              </a:ext>
            </a:extLst>
          </p:cNvPr>
          <p:cNvSpPr txBox="1"/>
          <p:nvPr/>
        </p:nvSpPr>
        <p:spPr>
          <a:xfrm>
            <a:off x="3859742" y="5085445"/>
            <a:ext cx="4421274" cy="1846659"/>
          </a:xfrm>
          <a:prstGeom prst="rect">
            <a:avLst/>
          </a:prstGeom>
          <a:noFill/>
        </p:spPr>
        <p:txBody>
          <a:bodyPr wrap="square" rtlCol="0">
            <a:spAutoFit/>
          </a:bodyPr>
          <a:lstStyle/>
          <a:p>
            <a:r>
              <a:rPr lang="en-US" sz="1200" b="1" dirty="0">
                <a:solidFill>
                  <a:schemeClr val="accent2"/>
                </a:solidFill>
                <a:latin typeface="Arial" panose="020B0604020202020204" pitchFamily="34" charset="0"/>
                <a:cs typeface="Arial" panose="020B0604020202020204" pitchFamily="34" charset="0"/>
              </a:rPr>
              <a:t>Exporting the component group</a:t>
            </a:r>
          </a:p>
          <a:p>
            <a:pPr marL="628650" lvl="1" indent="-171450">
              <a:buFont typeface="Wingdings" panose="05000000000000000000" pitchFamily="2" charset="2"/>
              <a:buChar char="ü"/>
            </a:pPr>
            <a:r>
              <a:rPr lang="en-US" sz="1200" dirty="0">
                <a:solidFill>
                  <a:schemeClr val="accent2"/>
                </a:solidFill>
                <a:latin typeface="Arial" panose="020B0604020202020204" pitchFamily="34" charset="0"/>
                <a:cs typeface="Arial" panose="020B0604020202020204" pitchFamily="34" charset="0"/>
              </a:rPr>
              <a:t>The window Custom is opened.</a:t>
            </a:r>
          </a:p>
          <a:p>
            <a:pPr marL="628650" lvl="1" indent="-171450">
              <a:buFont typeface="Wingdings" panose="05000000000000000000" pitchFamily="2" charset="2"/>
              <a:buChar char="ü"/>
            </a:pPr>
            <a:r>
              <a:rPr lang="en-US" sz="1200" dirty="0">
                <a:solidFill>
                  <a:schemeClr val="accent2"/>
                </a:solidFill>
                <a:latin typeface="Arial" panose="020B0604020202020204" pitchFamily="34" charset="0"/>
                <a:cs typeface="Arial" panose="020B0604020202020204" pitchFamily="34" charset="0"/>
              </a:rPr>
              <a:t>Select the component group in the drop-down list.</a:t>
            </a:r>
          </a:p>
          <a:p>
            <a:pPr marL="628650" lvl="1" indent="-171450">
              <a:buFont typeface="Wingdings" panose="05000000000000000000" pitchFamily="2" charset="2"/>
              <a:buChar char="ü"/>
            </a:pPr>
            <a:r>
              <a:rPr lang="en-US" sz="1200" dirty="0">
                <a:solidFill>
                  <a:schemeClr val="accent2"/>
                </a:solidFill>
                <a:latin typeface="Arial" panose="020B0604020202020204" pitchFamily="34" charset="0"/>
                <a:cs typeface="Arial" panose="020B0604020202020204" pitchFamily="34" charset="0"/>
              </a:rPr>
              <a:t>Click on the button Export to export the selected component group.</a:t>
            </a:r>
          </a:p>
          <a:p>
            <a:pPr marL="628650" lvl="1" indent="-171450">
              <a:buFont typeface="Wingdings" panose="05000000000000000000" pitchFamily="2" charset="2"/>
              <a:buChar char="ü"/>
            </a:pPr>
            <a:r>
              <a:rPr lang="en-US" sz="1200" dirty="0">
                <a:solidFill>
                  <a:schemeClr val="accent2"/>
                </a:solidFill>
                <a:latin typeface="Arial" panose="020B0604020202020204" pitchFamily="34" charset="0"/>
                <a:cs typeface="Arial" panose="020B0604020202020204" pitchFamily="34" charset="0"/>
              </a:rPr>
              <a:t>The component group is saved in the format .</a:t>
            </a:r>
            <a:r>
              <a:rPr lang="en-US" sz="1200" dirty="0" err="1">
                <a:solidFill>
                  <a:schemeClr val="accent2"/>
                </a:solidFill>
                <a:latin typeface="Arial" panose="020B0604020202020204" pitchFamily="34" charset="0"/>
                <a:cs typeface="Arial" panose="020B0604020202020204" pitchFamily="34" charset="0"/>
              </a:rPr>
              <a:t>ucpxp</a:t>
            </a:r>
            <a:r>
              <a:rPr lang="en-US" sz="1200" dirty="0">
                <a:solidFill>
                  <a:schemeClr val="accent2"/>
                </a:solidFill>
                <a:latin typeface="Arial" panose="020B0604020202020204" pitchFamily="34" charset="0"/>
                <a:cs typeface="Arial" panose="020B0604020202020204" pitchFamily="34" charset="0"/>
              </a:rPr>
              <a:t>.</a:t>
            </a:r>
          </a:p>
          <a:p>
            <a:pPr marL="628650" lvl="1" indent="-171450">
              <a:buFont typeface="Wingdings" panose="05000000000000000000" pitchFamily="2" charset="2"/>
              <a:buChar char="ü"/>
            </a:pPr>
            <a:r>
              <a:rPr lang="en-US" sz="1200" dirty="0">
                <a:solidFill>
                  <a:schemeClr val="accent2"/>
                </a:solidFill>
                <a:latin typeface="Arial" panose="020B0604020202020204" pitchFamily="34" charset="0"/>
                <a:cs typeface="Arial" panose="020B0604020202020204" pitchFamily="34" charset="0"/>
              </a:rPr>
              <a:t>Importing the component group</a:t>
            </a:r>
          </a:p>
          <a:p>
            <a:pPr marL="628650" lvl="1" indent="-171450">
              <a:buFont typeface="Wingdings" panose="05000000000000000000" pitchFamily="2" charset="2"/>
              <a:buChar char="ü"/>
            </a:pPr>
            <a:r>
              <a:rPr lang="en-US" sz="1200" dirty="0">
                <a:solidFill>
                  <a:schemeClr val="accent2"/>
                </a:solidFill>
                <a:latin typeface="Arial" panose="020B0604020202020204" pitchFamily="34" charset="0"/>
                <a:cs typeface="Arial" panose="020B0604020202020204" pitchFamily="34" charset="0"/>
              </a:rPr>
              <a:t>The window Custom is opened.</a:t>
            </a:r>
          </a:p>
          <a:p>
            <a:endParaRPr lang="en-US" dirty="0"/>
          </a:p>
        </p:txBody>
      </p:sp>
      <p:sp>
        <p:nvSpPr>
          <p:cNvPr id="12" name="TextBox 11">
            <a:extLst>
              <a:ext uri="{FF2B5EF4-FFF2-40B4-BE49-F238E27FC236}">
                <a16:creationId xmlns:a16="http://schemas.microsoft.com/office/drawing/2014/main" id="{43922FD8-7DC2-D10E-4948-C93D4C0339A4}"/>
              </a:ext>
            </a:extLst>
          </p:cNvPr>
          <p:cNvSpPr txBox="1"/>
          <p:nvPr/>
        </p:nvSpPr>
        <p:spPr>
          <a:xfrm>
            <a:off x="7911403" y="5137568"/>
            <a:ext cx="3825894" cy="1554272"/>
          </a:xfrm>
          <a:prstGeom prst="rect">
            <a:avLst/>
          </a:prstGeom>
          <a:noFill/>
        </p:spPr>
        <p:txBody>
          <a:bodyPr wrap="square" rtlCol="0">
            <a:spAutoFit/>
          </a:bodyPr>
          <a:lstStyle/>
          <a:p>
            <a:r>
              <a:rPr lang="en-US" sz="1100" b="1" dirty="0">
                <a:solidFill>
                  <a:schemeClr val="accent2"/>
                </a:solidFill>
                <a:latin typeface="Arial" panose="020B0604020202020204" pitchFamily="34" charset="0"/>
                <a:cs typeface="Arial" panose="020B0604020202020204" pitchFamily="34" charset="0"/>
              </a:rPr>
              <a:t>Click on the button Import, </a:t>
            </a:r>
            <a:r>
              <a:rPr lang="en-US" sz="1100" dirty="0">
                <a:solidFill>
                  <a:schemeClr val="accent2"/>
                </a:solidFill>
                <a:latin typeface="Arial" panose="020B0604020202020204" pitchFamily="34" charset="0"/>
                <a:cs typeface="Arial" panose="020B0604020202020204" pitchFamily="34" charset="0"/>
              </a:rPr>
              <a:t>to import a new component group.</a:t>
            </a:r>
          </a:p>
          <a:p>
            <a:pPr marL="628650" lvl="1" indent="-171450">
              <a:buFont typeface="Wingdings" panose="05000000000000000000" pitchFamily="2" charset="2"/>
              <a:buChar char="ü"/>
            </a:pPr>
            <a:r>
              <a:rPr lang="en-US" sz="1100" dirty="0">
                <a:solidFill>
                  <a:schemeClr val="accent2"/>
                </a:solidFill>
                <a:latin typeface="Arial" panose="020B0604020202020204" pitchFamily="34" charset="0"/>
                <a:cs typeface="Arial" panose="020B0604020202020204" pitchFamily="34" charset="0"/>
              </a:rPr>
              <a:t>The open dialog is shown.</a:t>
            </a:r>
          </a:p>
          <a:p>
            <a:pPr marL="628650" lvl="1" indent="-171450">
              <a:buFont typeface="Wingdings" panose="05000000000000000000" pitchFamily="2" charset="2"/>
              <a:buChar char="ü"/>
            </a:pPr>
            <a:r>
              <a:rPr lang="en-US" sz="1100" dirty="0">
                <a:solidFill>
                  <a:schemeClr val="accent2"/>
                </a:solidFill>
                <a:latin typeface="Arial" panose="020B0604020202020204" pitchFamily="34" charset="0"/>
                <a:cs typeface="Arial" panose="020B0604020202020204" pitchFamily="34" charset="0"/>
              </a:rPr>
              <a:t>Select the required file in the format .</a:t>
            </a:r>
            <a:r>
              <a:rPr lang="en-US" sz="1100" dirty="0" err="1">
                <a:solidFill>
                  <a:schemeClr val="accent2"/>
                </a:solidFill>
                <a:latin typeface="Arial" panose="020B0604020202020204" pitchFamily="34" charset="0"/>
                <a:cs typeface="Arial" panose="020B0604020202020204" pitchFamily="34" charset="0"/>
              </a:rPr>
              <a:t>ucpxp</a:t>
            </a:r>
            <a:r>
              <a:rPr lang="en-US" sz="1100" dirty="0">
                <a:solidFill>
                  <a:schemeClr val="accent2"/>
                </a:solidFill>
                <a:latin typeface="Arial" panose="020B0604020202020204" pitchFamily="34" charset="0"/>
                <a:cs typeface="Arial" panose="020B0604020202020204" pitchFamily="34" charset="0"/>
              </a:rPr>
              <a:t> and click on Open.</a:t>
            </a:r>
          </a:p>
          <a:p>
            <a:pPr marL="628650" lvl="1" indent="-171450">
              <a:buFont typeface="Wingdings" panose="05000000000000000000" pitchFamily="2" charset="2"/>
              <a:buChar char="ü"/>
            </a:pPr>
            <a:r>
              <a:rPr lang="en-US" sz="1100" dirty="0">
                <a:solidFill>
                  <a:schemeClr val="accent2"/>
                </a:solidFill>
                <a:latin typeface="Arial" panose="020B0604020202020204" pitchFamily="34" charset="0"/>
                <a:cs typeface="Arial" panose="020B0604020202020204" pitchFamily="34" charset="0"/>
              </a:rPr>
              <a:t>The name of the component group is shown in the drop-down list Component group.</a:t>
            </a:r>
          </a:p>
          <a:p>
            <a:endParaRPr lang="en-US" dirty="0"/>
          </a:p>
        </p:txBody>
      </p:sp>
    </p:spTree>
    <p:extLst>
      <p:ext uri="{BB962C8B-B14F-4D97-AF65-F5344CB8AC3E}">
        <p14:creationId xmlns:p14="http://schemas.microsoft.com/office/powerpoint/2010/main" val="1021935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EB48B3-ECA1-1879-1BAF-010D3D3C7EFA}"/>
              </a:ext>
            </a:extLst>
          </p:cNvPr>
          <p:cNvSpPr>
            <a:spLocks noGrp="1"/>
          </p:cNvSpPr>
          <p:nvPr>
            <p:ph type="title"/>
          </p:nvPr>
        </p:nvSpPr>
        <p:spPr/>
        <p:txBody>
          <a:bodyPr>
            <a:normAutofit fontScale="90000"/>
          </a:bodyPr>
          <a:lstStyle/>
          <a:p>
            <a:r>
              <a:rPr lang="en-US" dirty="0"/>
              <a:t>Adding , moving Components</a:t>
            </a:r>
          </a:p>
        </p:txBody>
      </p:sp>
      <p:sp>
        <p:nvSpPr>
          <p:cNvPr id="3" name="Slide Number Placeholder 2">
            <a:extLst>
              <a:ext uri="{FF2B5EF4-FFF2-40B4-BE49-F238E27FC236}">
                <a16:creationId xmlns:a16="http://schemas.microsoft.com/office/drawing/2014/main" id="{4872EBF1-93C7-E7BC-3561-7FC4C78E78F8}"/>
              </a:ext>
            </a:extLst>
          </p:cNvPr>
          <p:cNvSpPr>
            <a:spLocks noGrp="1"/>
          </p:cNvSpPr>
          <p:nvPr>
            <p:ph type="sldNum" sz="quarter" idx="10"/>
          </p:nvPr>
        </p:nvSpPr>
        <p:spPr/>
        <p:txBody>
          <a:bodyPr/>
          <a:lstStyle/>
          <a:p>
            <a:r>
              <a:rPr lang="en-US"/>
              <a:t>Slide </a:t>
            </a:r>
            <a:fld id="{903EA7B1-77EC-A440-B5B8-158D64F1397F}" type="slidenum">
              <a:rPr lang="en-US" smtClean="0"/>
              <a:pPr/>
              <a:t>26</a:t>
            </a:fld>
            <a:endParaRPr lang="en-US" dirty="0"/>
          </a:p>
        </p:txBody>
      </p:sp>
      <p:sp>
        <p:nvSpPr>
          <p:cNvPr id="5" name="TextBox 4">
            <a:extLst>
              <a:ext uri="{FF2B5EF4-FFF2-40B4-BE49-F238E27FC236}">
                <a16:creationId xmlns:a16="http://schemas.microsoft.com/office/drawing/2014/main" id="{C1456019-980D-A7F9-FEBB-07EFC6B05DBC}"/>
              </a:ext>
            </a:extLst>
          </p:cNvPr>
          <p:cNvSpPr txBox="1"/>
          <p:nvPr/>
        </p:nvSpPr>
        <p:spPr>
          <a:xfrm>
            <a:off x="454165" y="926377"/>
            <a:ext cx="10398055" cy="1569660"/>
          </a:xfrm>
          <a:prstGeom prst="rect">
            <a:avLst/>
          </a:prstGeom>
          <a:noFill/>
        </p:spPr>
        <p:txBody>
          <a:bodyPr wrap="square" rtlCol="0">
            <a:spAutoFit/>
          </a:bodyPr>
          <a:lstStyle/>
          <a:p>
            <a:r>
              <a:rPr lang="en-US" sz="1200" b="1" dirty="0">
                <a:solidFill>
                  <a:schemeClr val="accent2"/>
                </a:solidFill>
                <a:latin typeface="Arial" panose="020B0604020202020204" pitchFamily="34" charset="0"/>
                <a:cs typeface="Arial" panose="020B0604020202020204" pitchFamily="34" charset="0"/>
              </a:rPr>
              <a:t>Adding the components on the drawing area</a:t>
            </a:r>
          </a:p>
          <a:p>
            <a:pPr marL="628650" lvl="1" indent="-171450">
              <a:buFont typeface="Wingdings" panose="05000000000000000000" pitchFamily="2" charset="2"/>
              <a:buChar char="ü"/>
            </a:pPr>
            <a:r>
              <a:rPr lang="en-US" sz="1200" dirty="0">
                <a:solidFill>
                  <a:schemeClr val="accent2"/>
                </a:solidFill>
                <a:latin typeface="Arial" panose="020B0604020202020204" pitchFamily="34" charset="0"/>
                <a:cs typeface="Arial" panose="020B0604020202020204" pitchFamily="34" charset="0"/>
              </a:rPr>
              <a:t>The editor is open.</a:t>
            </a:r>
          </a:p>
          <a:p>
            <a:pPr marL="628650" lvl="1" indent="-171450">
              <a:buFont typeface="Wingdings" panose="05000000000000000000" pitchFamily="2" charset="2"/>
              <a:buChar char="ü"/>
            </a:pPr>
            <a:r>
              <a:rPr lang="en-US" sz="1200" dirty="0">
                <a:solidFill>
                  <a:schemeClr val="accent2"/>
                </a:solidFill>
                <a:latin typeface="Arial" panose="020B0604020202020204" pitchFamily="34" charset="0"/>
                <a:cs typeface="Arial" panose="020B0604020202020204" pitchFamily="34" charset="0"/>
              </a:rPr>
              <a:t>The material list is selected.</a:t>
            </a:r>
          </a:p>
          <a:p>
            <a:pPr marL="628650" lvl="1" indent="-171450">
              <a:buFont typeface="Wingdings" panose="05000000000000000000" pitchFamily="2" charset="2"/>
              <a:buChar char="ü"/>
            </a:pPr>
            <a:r>
              <a:rPr lang="en-US" sz="1200" dirty="0">
                <a:solidFill>
                  <a:schemeClr val="accent2"/>
                </a:solidFill>
                <a:latin typeface="Arial" panose="020B0604020202020204" pitchFamily="34" charset="0"/>
                <a:cs typeface="Arial" panose="020B0604020202020204" pitchFamily="34" charset="0"/>
              </a:rPr>
              <a:t>Select the component in the material list with the left or right mouse button.</a:t>
            </a:r>
          </a:p>
          <a:p>
            <a:pPr marL="628650" lvl="1" indent="-171450">
              <a:buFont typeface="Wingdings" panose="05000000000000000000" pitchFamily="2" charset="2"/>
              <a:buChar char="ü"/>
            </a:pPr>
            <a:r>
              <a:rPr lang="en-US" sz="1200" dirty="0">
                <a:solidFill>
                  <a:schemeClr val="accent2"/>
                </a:solidFill>
                <a:latin typeface="Arial" panose="020B0604020202020204" pitchFamily="34" charset="0"/>
                <a:cs typeface="Arial" panose="020B0604020202020204" pitchFamily="34" charset="0"/>
              </a:rPr>
              <a:t>The name of the component is displayed below the material list.</a:t>
            </a:r>
          </a:p>
          <a:p>
            <a:pPr marL="628650" lvl="1" indent="-171450">
              <a:buFont typeface="Wingdings" panose="05000000000000000000" pitchFamily="2" charset="2"/>
              <a:buChar char="ü"/>
            </a:pPr>
            <a:r>
              <a:rPr lang="en-US" sz="1200" dirty="0">
                <a:solidFill>
                  <a:schemeClr val="accent2"/>
                </a:solidFill>
                <a:latin typeface="Arial" panose="020B0604020202020204" pitchFamily="34" charset="0"/>
                <a:cs typeface="Arial" panose="020B0604020202020204" pitchFamily="34" charset="0"/>
              </a:rPr>
              <a:t>Click the right mouse button on the required field in the drawing area.</a:t>
            </a:r>
          </a:p>
          <a:p>
            <a:pPr marL="628650" lvl="1" indent="-171450">
              <a:buFont typeface="Wingdings" panose="05000000000000000000" pitchFamily="2" charset="2"/>
              <a:buChar char="ü"/>
            </a:pPr>
            <a:r>
              <a:rPr lang="en-US" sz="1200" dirty="0">
                <a:solidFill>
                  <a:schemeClr val="accent2"/>
                </a:solidFill>
                <a:latin typeface="Arial" panose="020B0604020202020204" pitchFamily="34" charset="0"/>
                <a:cs typeface="Arial" panose="020B0604020202020204" pitchFamily="34" charset="0"/>
              </a:rPr>
              <a:t>The component is added.</a:t>
            </a:r>
          </a:p>
          <a:p>
            <a:pPr marL="628650" lvl="1" indent="-171450">
              <a:buFont typeface="Wingdings" panose="05000000000000000000" pitchFamily="2" charset="2"/>
              <a:buChar char="ü"/>
            </a:pPr>
            <a:r>
              <a:rPr lang="en-US" sz="1200" dirty="0">
                <a:solidFill>
                  <a:schemeClr val="accent2"/>
                </a:solidFill>
                <a:latin typeface="Arial" panose="020B0604020202020204" pitchFamily="34" charset="0"/>
                <a:cs typeface="Arial" panose="020B0604020202020204" pitchFamily="34" charset="0"/>
              </a:rPr>
              <a:t>The component name is displayed below the drawing area as long as the field is selected.</a:t>
            </a:r>
          </a:p>
        </p:txBody>
      </p:sp>
      <p:sp>
        <p:nvSpPr>
          <p:cNvPr id="6" name="TextBox 5">
            <a:extLst>
              <a:ext uri="{FF2B5EF4-FFF2-40B4-BE49-F238E27FC236}">
                <a16:creationId xmlns:a16="http://schemas.microsoft.com/office/drawing/2014/main" id="{2B083E0C-6641-9368-B8BE-A2851460CBBF}"/>
              </a:ext>
            </a:extLst>
          </p:cNvPr>
          <p:cNvSpPr txBox="1"/>
          <p:nvPr/>
        </p:nvSpPr>
        <p:spPr>
          <a:xfrm>
            <a:off x="545961" y="2610713"/>
            <a:ext cx="5769430" cy="3600986"/>
          </a:xfrm>
          <a:prstGeom prst="rect">
            <a:avLst/>
          </a:prstGeom>
          <a:noFill/>
        </p:spPr>
        <p:txBody>
          <a:bodyPr wrap="square" rtlCol="0">
            <a:spAutoFit/>
          </a:bodyPr>
          <a:lstStyle/>
          <a:p>
            <a:r>
              <a:rPr lang="en-US" sz="1200" b="1" dirty="0">
                <a:solidFill>
                  <a:schemeClr val="accent2"/>
                </a:solidFill>
                <a:latin typeface="Arial" panose="020B0604020202020204" pitchFamily="34" charset="0"/>
                <a:cs typeface="Arial" panose="020B0604020202020204" pitchFamily="34" charset="0"/>
              </a:rPr>
              <a:t>Moving the components</a:t>
            </a:r>
          </a:p>
          <a:p>
            <a:pPr>
              <a:tabLst>
                <a:tab pos="4059238" algn="l"/>
              </a:tabLst>
            </a:pPr>
            <a:r>
              <a:rPr lang="en-US" sz="1200" dirty="0">
                <a:solidFill>
                  <a:schemeClr val="accent2"/>
                </a:solidFill>
                <a:latin typeface="Arial" panose="020B0604020202020204" pitchFamily="34" charset="0"/>
                <a:cs typeface="Arial" panose="020B0604020202020204" pitchFamily="34" charset="0"/>
              </a:rPr>
              <a:t>You can move components in various ways.</a:t>
            </a:r>
          </a:p>
          <a:p>
            <a:pPr marL="171450" indent="-171450">
              <a:buFont typeface="Arial" panose="020B0604020202020204" pitchFamily="34" charset="0"/>
              <a:buChar char="•"/>
              <a:tabLst>
                <a:tab pos="4059238" algn="l"/>
              </a:tabLst>
            </a:pPr>
            <a:r>
              <a:rPr lang="en-US" sz="1200" dirty="0">
                <a:solidFill>
                  <a:schemeClr val="accent2"/>
                </a:solidFill>
                <a:latin typeface="Arial" panose="020B0604020202020204" pitchFamily="34" charset="0"/>
                <a:cs typeface="Arial" panose="020B0604020202020204" pitchFamily="34" charset="0"/>
              </a:rPr>
              <a:t>Moving with drag &amp; drop</a:t>
            </a:r>
          </a:p>
          <a:p>
            <a:pPr marL="628650" lvl="1" indent="-171450">
              <a:buFont typeface="Wingdings" panose="05000000000000000000" pitchFamily="2" charset="2"/>
              <a:buChar char="ü"/>
            </a:pPr>
            <a:r>
              <a:rPr lang="en-US" sz="1200" dirty="0">
                <a:solidFill>
                  <a:schemeClr val="accent2"/>
                </a:solidFill>
                <a:latin typeface="Arial" panose="020B0604020202020204" pitchFamily="34" charset="0"/>
                <a:cs typeface="Arial" panose="020B0604020202020204" pitchFamily="34" charset="0"/>
              </a:rPr>
              <a:t>You can only move individual components by moving with drag &amp; drop.</a:t>
            </a:r>
          </a:p>
          <a:p>
            <a:pPr marL="628650" lvl="1" indent="-171450">
              <a:buFont typeface="Wingdings" panose="05000000000000000000" pitchFamily="2" charset="2"/>
              <a:buChar char="ü"/>
            </a:pPr>
            <a:r>
              <a:rPr lang="en-US" sz="1200" dirty="0">
                <a:solidFill>
                  <a:schemeClr val="accent2"/>
                </a:solidFill>
                <a:latin typeface="Arial" panose="020B0604020202020204" pitchFamily="34" charset="0"/>
                <a:cs typeface="Arial" panose="020B0604020202020204" pitchFamily="34" charset="0"/>
              </a:rPr>
              <a:t>Hold down the ALT or X key and drag the component to the desired position.</a:t>
            </a:r>
          </a:p>
          <a:p>
            <a:pPr marL="628650" lvl="1" indent="-171450">
              <a:buFont typeface="Wingdings" panose="05000000000000000000" pitchFamily="2" charset="2"/>
              <a:buChar char="ü"/>
            </a:pPr>
            <a:r>
              <a:rPr lang="en-US" sz="1200" dirty="0">
                <a:solidFill>
                  <a:schemeClr val="accent2"/>
                </a:solidFill>
                <a:latin typeface="Arial" panose="020B0604020202020204" pitchFamily="34" charset="0"/>
                <a:cs typeface="Arial" panose="020B0604020202020204" pitchFamily="34" charset="0"/>
              </a:rPr>
              <a:t>The component is moved to the corresponding position.</a:t>
            </a:r>
          </a:p>
          <a:p>
            <a:pPr marL="171450" indent="-171450">
              <a:buFont typeface="Arial" panose="020B0604020202020204" pitchFamily="34" charset="0"/>
              <a:buChar char="•"/>
              <a:tabLst>
                <a:tab pos="4059238" algn="l"/>
              </a:tabLst>
            </a:pPr>
            <a:r>
              <a:rPr lang="en-US" sz="1200" dirty="0">
                <a:solidFill>
                  <a:schemeClr val="accent2"/>
                </a:solidFill>
                <a:latin typeface="Arial" panose="020B0604020202020204" pitchFamily="34" charset="0"/>
                <a:cs typeface="Arial" panose="020B0604020202020204" pitchFamily="34" charset="0"/>
              </a:rPr>
              <a:t>Moving via key combinations</a:t>
            </a:r>
          </a:p>
          <a:p>
            <a:pPr marL="628650" lvl="1" indent="-171450">
              <a:buFont typeface="Wingdings" panose="05000000000000000000" pitchFamily="2" charset="2"/>
              <a:buChar char="ü"/>
            </a:pPr>
            <a:r>
              <a:rPr lang="en-US" sz="1200" dirty="0">
                <a:solidFill>
                  <a:schemeClr val="accent2"/>
                </a:solidFill>
                <a:latin typeface="Arial" panose="020B0604020202020204" pitchFamily="34" charset="0"/>
                <a:cs typeface="Arial" panose="020B0604020202020204" pitchFamily="34" charset="0"/>
              </a:rPr>
              <a:t>By moving via key combinations, you can move one or more connected components.</a:t>
            </a:r>
          </a:p>
          <a:p>
            <a:pPr marL="628650" lvl="1" indent="-171450">
              <a:buFont typeface="Wingdings" panose="05000000000000000000" pitchFamily="2" charset="2"/>
              <a:buChar char="ü"/>
            </a:pPr>
            <a:r>
              <a:rPr lang="en-US" sz="1200" dirty="0">
                <a:solidFill>
                  <a:schemeClr val="accent2"/>
                </a:solidFill>
                <a:latin typeface="Arial" panose="020B0604020202020204" pitchFamily="34" charset="0"/>
                <a:cs typeface="Arial" panose="020B0604020202020204" pitchFamily="34" charset="0"/>
              </a:rPr>
              <a:t>Mark the required component with the left mouse button.</a:t>
            </a:r>
          </a:p>
          <a:p>
            <a:pPr marL="628650" lvl="1" indent="-171450">
              <a:buFont typeface="Wingdings" panose="05000000000000000000" pitchFamily="2" charset="2"/>
              <a:buChar char="ü"/>
            </a:pPr>
            <a:r>
              <a:rPr lang="en-US" sz="1200" dirty="0">
                <a:solidFill>
                  <a:schemeClr val="accent2"/>
                </a:solidFill>
                <a:latin typeface="Arial" panose="020B0604020202020204" pitchFamily="34" charset="0"/>
                <a:cs typeface="Arial" panose="020B0604020202020204" pitchFamily="34" charset="0"/>
              </a:rPr>
              <a:t>Press the key combination Ctrl + X to cut out the selected component.</a:t>
            </a:r>
          </a:p>
          <a:p>
            <a:pPr marL="628650" lvl="1" indent="-171450">
              <a:buFont typeface="Wingdings" panose="05000000000000000000" pitchFamily="2" charset="2"/>
              <a:buChar char="ü"/>
            </a:pPr>
            <a:r>
              <a:rPr lang="en-US" sz="1200" dirty="0">
                <a:solidFill>
                  <a:schemeClr val="accent2"/>
                </a:solidFill>
                <a:latin typeface="Arial" panose="020B0604020202020204" pitchFamily="34" charset="0"/>
                <a:cs typeface="Arial" panose="020B0604020202020204" pitchFamily="34" charset="0"/>
              </a:rPr>
              <a:t>Mark the left top cell from where the cut-out area should be inserted.</a:t>
            </a:r>
          </a:p>
          <a:p>
            <a:pPr marL="628650" lvl="1" indent="-171450">
              <a:buFont typeface="Wingdings" panose="05000000000000000000" pitchFamily="2" charset="2"/>
              <a:buChar char="ü"/>
            </a:pPr>
            <a:r>
              <a:rPr lang="en-US" sz="1200" dirty="0">
                <a:solidFill>
                  <a:schemeClr val="accent2"/>
                </a:solidFill>
                <a:latin typeface="Arial" panose="020B0604020202020204" pitchFamily="34" charset="0"/>
                <a:cs typeface="Arial" panose="020B0604020202020204" pitchFamily="34" charset="0"/>
              </a:rPr>
              <a:t>Press the key combination Ctrl + V.</a:t>
            </a:r>
          </a:p>
          <a:p>
            <a:pPr marL="628650" lvl="1" indent="-171450">
              <a:buFont typeface="Wingdings" panose="05000000000000000000" pitchFamily="2" charset="2"/>
              <a:buChar char="ü"/>
            </a:pPr>
            <a:r>
              <a:rPr lang="en-US" sz="1200" dirty="0">
                <a:solidFill>
                  <a:schemeClr val="accent2"/>
                </a:solidFill>
                <a:latin typeface="Arial" panose="020B0604020202020204" pitchFamily="34" charset="0"/>
                <a:cs typeface="Arial" panose="020B0604020202020204" pitchFamily="34" charset="0"/>
              </a:rPr>
              <a:t>The cut-out area is inserted.</a:t>
            </a:r>
          </a:p>
          <a:p>
            <a:pPr marL="171450" indent="-171450">
              <a:buFont typeface="Arial" panose="020B0604020202020204" pitchFamily="34" charset="0"/>
              <a:buChar char="•"/>
              <a:tabLst>
                <a:tab pos="3998913" algn="l"/>
              </a:tabLst>
            </a:pPr>
            <a:r>
              <a:rPr lang="en-US" sz="1200" dirty="0">
                <a:solidFill>
                  <a:schemeClr val="accent2"/>
                </a:solidFill>
                <a:latin typeface="Arial" panose="020B0604020202020204" pitchFamily="34" charset="0"/>
                <a:cs typeface="Arial" panose="020B0604020202020204" pitchFamily="34" charset="0"/>
              </a:rPr>
              <a:t>Moving via the toolbar</a:t>
            </a:r>
          </a:p>
          <a:p>
            <a:pPr marL="628650" lvl="1" indent="-171450">
              <a:buFont typeface="Wingdings" panose="05000000000000000000" pitchFamily="2" charset="2"/>
              <a:buChar char="ü"/>
            </a:pPr>
            <a:r>
              <a:rPr lang="en-US" sz="1200" dirty="0">
                <a:solidFill>
                  <a:schemeClr val="accent2"/>
                </a:solidFill>
                <a:latin typeface="Arial" panose="020B0604020202020204" pitchFamily="34" charset="0"/>
                <a:cs typeface="Arial" panose="020B0604020202020204" pitchFamily="34" charset="0"/>
              </a:rPr>
              <a:t>By moving via the toolbar, you can move one or more connected components.</a:t>
            </a:r>
          </a:p>
          <a:p>
            <a:endParaRPr lang="en-US" sz="1200" dirty="0">
              <a:solidFill>
                <a:schemeClr val="accent2"/>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7627421-B471-E509-19EA-B307C99C25DF}"/>
              </a:ext>
            </a:extLst>
          </p:cNvPr>
          <p:cNvSpPr txBox="1"/>
          <p:nvPr/>
        </p:nvSpPr>
        <p:spPr>
          <a:xfrm>
            <a:off x="6457741" y="2817693"/>
            <a:ext cx="6606792" cy="1754326"/>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schemeClr val="accent2"/>
                </a:solidFill>
                <a:latin typeface="Arial" panose="020B0604020202020204" pitchFamily="34" charset="0"/>
                <a:cs typeface="Arial" panose="020B0604020202020204" pitchFamily="34" charset="0"/>
              </a:rPr>
              <a:t>Click the left mouse button in the drawing area on the component.</a:t>
            </a:r>
          </a:p>
          <a:p>
            <a:pPr marL="628650" lvl="1" indent="-171450">
              <a:buFont typeface="Wingdings" panose="05000000000000000000" pitchFamily="2" charset="2"/>
              <a:buChar char="ü"/>
            </a:pPr>
            <a:r>
              <a:rPr lang="en-US" sz="1200" dirty="0">
                <a:solidFill>
                  <a:schemeClr val="accent2"/>
                </a:solidFill>
                <a:latin typeface="Arial" panose="020B0604020202020204" pitchFamily="34" charset="0"/>
                <a:cs typeface="Arial" panose="020B0604020202020204" pitchFamily="34" charset="0"/>
              </a:rPr>
              <a:t>Select the desired action in the toolbar .</a:t>
            </a:r>
          </a:p>
          <a:p>
            <a:pPr marL="628650" lvl="1" indent="-171450">
              <a:buFont typeface="Wingdings" panose="05000000000000000000" pitchFamily="2" charset="2"/>
              <a:buChar char="ü"/>
            </a:pPr>
            <a:r>
              <a:rPr lang="en-US" sz="1200" dirty="0">
                <a:solidFill>
                  <a:schemeClr val="accent2"/>
                </a:solidFill>
                <a:latin typeface="Arial" panose="020B0604020202020204" pitchFamily="34" charset="0"/>
                <a:cs typeface="Arial" panose="020B0604020202020204" pitchFamily="34" charset="0"/>
              </a:rPr>
              <a:t>The component is moved </a:t>
            </a:r>
            <a:r>
              <a:rPr lang="en-US" sz="1200" b="1" dirty="0">
                <a:solidFill>
                  <a:schemeClr val="accent2"/>
                </a:solidFill>
                <a:latin typeface="Arial" panose="020B0604020202020204" pitchFamily="34" charset="0"/>
                <a:cs typeface="Arial" panose="020B0604020202020204" pitchFamily="34" charset="0"/>
              </a:rPr>
              <a:t>by one line.</a:t>
            </a:r>
          </a:p>
          <a:p>
            <a:pPr marL="628650" lvl="1" indent="-171450">
              <a:buFont typeface="Wingdings" panose="05000000000000000000" pitchFamily="2" charset="2"/>
              <a:buChar char="ü"/>
            </a:pPr>
            <a:r>
              <a:rPr lang="en-US" sz="1200" dirty="0">
                <a:solidFill>
                  <a:schemeClr val="accent2"/>
                </a:solidFill>
                <a:latin typeface="Arial" panose="020B0604020202020204" pitchFamily="34" charset="0"/>
                <a:cs typeface="Arial" panose="020B0604020202020204" pitchFamily="34" charset="0"/>
              </a:rPr>
              <a:t>Moving by arrow keys</a:t>
            </a:r>
          </a:p>
          <a:p>
            <a:pPr marL="628650" lvl="1" indent="-171450">
              <a:buFont typeface="Wingdings" panose="05000000000000000000" pitchFamily="2" charset="2"/>
              <a:buChar char="ü"/>
            </a:pPr>
            <a:r>
              <a:rPr lang="en-US" sz="1200" dirty="0">
                <a:solidFill>
                  <a:schemeClr val="accent2"/>
                </a:solidFill>
                <a:latin typeface="Arial" panose="020B0604020202020204" pitchFamily="34" charset="0"/>
                <a:cs typeface="Arial" panose="020B0604020202020204" pitchFamily="34" charset="0"/>
              </a:rPr>
              <a:t>By moving via the arrow key, you can move several connected components only.</a:t>
            </a:r>
          </a:p>
          <a:p>
            <a:endParaRPr lang="en-US" sz="1200" dirty="0">
              <a:solidFill>
                <a:schemeClr val="accent2"/>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accent2"/>
                </a:solidFill>
                <a:latin typeface="Arial" panose="020B0604020202020204" pitchFamily="34" charset="0"/>
                <a:cs typeface="Arial" panose="020B0604020202020204" pitchFamily="34" charset="0"/>
              </a:rPr>
              <a:t>Use the left mouse button in the drawing area to select two or more components.</a:t>
            </a:r>
          </a:p>
          <a:p>
            <a:pPr marL="628650" lvl="1" indent="-171450">
              <a:buFont typeface="Wingdings" panose="05000000000000000000" pitchFamily="2" charset="2"/>
              <a:buChar char="ü"/>
            </a:pPr>
            <a:r>
              <a:rPr lang="en-US" sz="1200" dirty="0">
                <a:solidFill>
                  <a:schemeClr val="accent2"/>
                </a:solidFill>
                <a:latin typeface="Arial" panose="020B0604020202020204" pitchFamily="34" charset="0"/>
                <a:cs typeface="Arial" panose="020B0604020202020204" pitchFamily="34" charset="0"/>
              </a:rPr>
              <a:t>Press the arrow key with the required direction on the keyboard.</a:t>
            </a:r>
          </a:p>
          <a:p>
            <a:pPr marL="628650" lvl="1" indent="-171450">
              <a:buFont typeface="Wingdings" panose="05000000000000000000" pitchFamily="2" charset="2"/>
              <a:buChar char="ü"/>
            </a:pPr>
            <a:r>
              <a:rPr lang="en-US" sz="1200" dirty="0">
                <a:solidFill>
                  <a:schemeClr val="accent2"/>
                </a:solidFill>
                <a:latin typeface="Arial" panose="020B0604020202020204" pitchFamily="34" charset="0"/>
                <a:cs typeface="Arial" panose="020B0604020202020204" pitchFamily="34" charset="0"/>
              </a:rPr>
              <a:t>The selected components are moved by one line.</a:t>
            </a:r>
            <a:endParaRPr lang="en-US" dirty="0">
              <a:solidFill>
                <a:schemeClr val="accent2"/>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6BA86B92-BE57-3C1A-C39C-822C3F2D3948}"/>
              </a:ext>
            </a:extLst>
          </p:cNvPr>
          <p:cNvPicPr>
            <a:picLocks noChangeAspect="1"/>
          </p:cNvPicPr>
          <p:nvPr/>
        </p:nvPicPr>
        <p:blipFill>
          <a:blip r:embed="rId2"/>
          <a:stretch>
            <a:fillRect/>
          </a:stretch>
        </p:blipFill>
        <p:spPr>
          <a:xfrm>
            <a:off x="9970110" y="3079348"/>
            <a:ext cx="1114425" cy="257175"/>
          </a:xfrm>
          <a:prstGeom prst="rect">
            <a:avLst/>
          </a:prstGeom>
        </p:spPr>
      </p:pic>
    </p:spTree>
    <p:extLst>
      <p:ext uri="{BB962C8B-B14F-4D97-AF65-F5344CB8AC3E}">
        <p14:creationId xmlns:p14="http://schemas.microsoft.com/office/powerpoint/2010/main" val="3828509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A68923-53A1-E9DA-7EBF-2D43B20BA5C9}"/>
              </a:ext>
            </a:extLst>
          </p:cNvPr>
          <p:cNvSpPr>
            <a:spLocks noGrp="1"/>
          </p:cNvSpPr>
          <p:nvPr>
            <p:ph type="title"/>
          </p:nvPr>
        </p:nvSpPr>
        <p:spPr/>
        <p:txBody>
          <a:bodyPr>
            <a:normAutofit fontScale="90000"/>
          </a:bodyPr>
          <a:lstStyle/>
          <a:p>
            <a:r>
              <a:rPr lang="en-US" b="1" dirty="0"/>
              <a:t>Calculating the pipe project planning</a:t>
            </a:r>
          </a:p>
        </p:txBody>
      </p:sp>
      <p:sp>
        <p:nvSpPr>
          <p:cNvPr id="3" name="Slide Number Placeholder 2">
            <a:extLst>
              <a:ext uri="{FF2B5EF4-FFF2-40B4-BE49-F238E27FC236}">
                <a16:creationId xmlns:a16="http://schemas.microsoft.com/office/drawing/2014/main" id="{06F0466E-3C0A-7F82-7189-639C39E9B83F}"/>
              </a:ext>
            </a:extLst>
          </p:cNvPr>
          <p:cNvSpPr>
            <a:spLocks noGrp="1"/>
          </p:cNvSpPr>
          <p:nvPr>
            <p:ph type="sldNum" sz="quarter" idx="10"/>
          </p:nvPr>
        </p:nvSpPr>
        <p:spPr/>
        <p:txBody>
          <a:bodyPr/>
          <a:lstStyle/>
          <a:p>
            <a:r>
              <a:rPr lang="en-US"/>
              <a:t>Slide </a:t>
            </a:r>
            <a:fld id="{903EA7B1-77EC-A440-B5B8-158D64F1397F}" type="slidenum">
              <a:rPr lang="en-US" smtClean="0"/>
              <a:pPr/>
              <a:t>27</a:t>
            </a:fld>
            <a:endParaRPr lang="en-US" dirty="0"/>
          </a:p>
        </p:txBody>
      </p:sp>
      <p:sp>
        <p:nvSpPr>
          <p:cNvPr id="5" name="TextBox 4">
            <a:extLst>
              <a:ext uri="{FF2B5EF4-FFF2-40B4-BE49-F238E27FC236}">
                <a16:creationId xmlns:a16="http://schemas.microsoft.com/office/drawing/2014/main" id="{5E17EDB1-4781-8124-7BEE-4E8CA95B8210}"/>
              </a:ext>
            </a:extLst>
          </p:cNvPr>
          <p:cNvSpPr txBox="1"/>
          <p:nvPr/>
        </p:nvSpPr>
        <p:spPr>
          <a:xfrm>
            <a:off x="381837" y="944545"/>
            <a:ext cx="11213961" cy="2123658"/>
          </a:xfrm>
          <a:prstGeom prst="rect">
            <a:avLst/>
          </a:prstGeom>
          <a:noFill/>
        </p:spPr>
        <p:txBody>
          <a:bodyPr wrap="square" rtlCol="0">
            <a:spAutoFit/>
          </a:bodyPr>
          <a:lstStyle/>
          <a:p>
            <a:r>
              <a:rPr lang="en-US" b="1" dirty="0">
                <a:solidFill>
                  <a:schemeClr val="accent2"/>
                </a:solidFill>
                <a:latin typeface="Arial" panose="020B0604020202020204" pitchFamily="34" charset="0"/>
                <a:cs typeface="Arial" panose="020B0604020202020204" pitchFamily="34" charset="0"/>
              </a:rPr>
              <a:t>Calculating a new pipe system</a:t>
            </a:r>
          </a:p>
          <a:p>
            <a:pPr marL="742950" lvl="1" indent="-285750">
              <a:buFont typeface="Wingdings" panose="05000000000000000000" pitchFamily="2" charset="2"/>
              <a:buChar char="ü"/>
            </a:pPr>
            <a:r>
              <a:rPr lang="en-US" sz="1400" dirty="0">
                <a:solidFill>
                  <a:schemeClr val="accent2"/>
                </a:solidFill>
                <a:latin typeface="Arial" panose="020B0604020202020204" pitchFamily="34" charset="0"/>
                <a:cs typeface="Arial" panose="020B0604020202020204" pitchFamily="34" charset="0"/>
              </a:rPr>
              <a:t>To calculate a newly planned pipe system, you can use the automatic calculation mode. </a:t>
            </a:r>
          </a:p>
          <a:p>
            <a:pPr marL="742950" lvl="1" indent="-285750">
              <a:buFont typeface="Wingdings" panose="05000000000000000000" pitchFamily="2" charset="2"/>
              <a:buChar char="ü"/>
            </a:pPr>
            <a:r>
              <a:rPr lang="en-US" sz="1400" dirty="0">
                <a:solidFill>
                  <a:schemeClr val="accent2"/>
                </a:solidFill>
                <a:latin typeface="Arial" panose="020B0604020202020204" pitchFamily="34" charset="0"/>
                <a:cs typeface="Arial" panose="020B0604020202020204" pitchFamily="34" charset="0"/>
              </a:rPr>
              <a:t>The program determines the diameter of the air sampling points under compliance with the specified balance and transport time.</a:t>
            </a:r>
          </a:p>
          <a:p>
            <a:r>
              <a:rPr lang="en-US" sz="1600" b="1" dirty="0">
                <a:solidFill>
                  <a:schemeClr val="accent2"/>
                </a:solidFill>
                <a:latin typeface="Arial" panose="020B0604020202020204" pitchFamily="34" charset="0"/>
                <a:cs typeface="Arial" panose="020B0604020202020204" pitchFamily="34" charset="0"/>
              </a:rPr>
              <a:t>Click on the symbol .</a:t>
            </a:r>
          </a:p>
          <a:p>
            <a:pPr marL="742950" lvl="1" indent="-285750">
              <a:buFont typeface="Wingdings" panose="05000000000000000000" pitchFamily="2" charset="2"/>
              <a:buChar char="ü"/>
            </a:pPr>
            <a:r>
              <a:rPr lang="en-US" sz="1400" dirty="0">
                <a:solidFill>
                  <a:schemeClr val="accent2"/>
                </a:solidFill>
                <a:latin typeface="Arial" panose="020B0604020202020204" pitchFamily="34" charset="0"/>
                <a:cs typeface="Arial" panose="020B0604020202020204" pitchFamily="34" charset="0"/>
              </a:rPr>
              <a:t>The automatic calculation starts.</a:t>
            </a:r>
          </a:p>
          <a:p>
            <a:pPr marL="742950" lvl="1" indent="-285750">
              <a:buFont typeface="Wingdings" panose="05000000000000000000" pitchFamily="2" charset="2"/>
              <a:buChar char="ü"/>
            </a:pPr>
            <a:r>
              <a:rPr lang="en-US" sz="1400" dirty="0">
                <a:solidFill>
                  <a:schemeClr val="accent2"/>
                </a:solidFill>
                <a:latin typeface="Arial" panose="020B0604020202020204" pitchFamily="34" charset="0"/>
                <a:cs typeface="Arial" panose="020B0604020202020204" pitchFamily="34" charset="0"/>
              </a:rPr>
              <a:t>If the calculation results are within the specifications, you can produce a certificate of conformity (see Producing the certificate of conformity).</a:t>
            </a:r>
          </a:p>
          <a:p>
            <a:pPr marL="742950" lvl="1" indent="-285750">
              <a:buFont typeface="Wingdings" panose="05000000000000000000" pitchFamily="2" charset="2"/>
              <a:buChar char="ü"/>
            </a:pPr>
            <a:r>
              <a:rPr lang="en-US" sz="1400" dirty="0">
                <a:solidFill>
                  <a:schemeClr val="accent2"/>
                </a:solidFill>
                <a:latin typeface="Arial" panose="020B0604020202020204" pitchFamily="34" charset="0"/>
                <a:cs typeface="Arial" panose="020B0604020202020204" pitchFamily="34" charset="0"/>
              </a:rPr>
              <a:t>If the calculation results are outside of the specifications, you can produce a protocol (see Producing the protocols). Below the calculation results, measures appear with which you can achieve a calculation within the specifications.</a:t>
            </a:r>
          </a:p>
        </p:txBody>
      </p:sp>
      <p:pic>
        <p:nvPicPr>
          <p:cNvPr id="6" name="Picture 5">
            <a:extLst>
              <a:ext uri="{FF2B5EF4-FFF2-40B4-BE49-F238E27FC236}">
                <a16:creationId xmlns:a16="http://schemas.microsoft.com/office/drawing/2014/main" id="{30CB656F-52F5-E14C-300B-61CCF5EACFA6}"/>
              </a:ext>
            </a:extLst>
          </p:cNvPr>
          <p:cNvPicPr>
            <a:picLocks noChangeAspect="1"/>
          </p:cNvPicPr>
          <p:nvPr/>
        </p:nvPicPr>
        <p:blipFill>
          <a:blip r:embed="rId2"/>
          <a:stretch>
            <a:fillRect/>
          </a:stretch>
        </p:blipFill>
        <p:spPr>
          <a:xfrm>
            <a:off x="2496492" y="1687549"/>
            <a:ext cx="285750" cy="285750"/>
          </a:xfrm>
          <a:prstGeom prst="rect">
            <a:avLst/>
          </a:prstGeom>
        </p:spPr>
      </p:pic>
      <p:sp>
        <p:nvSpPr>
          <p:cNvPr id="7" name="TextBox 6">
            <a:extLst>
              <a:ext uri="{FF2B5EF4-FFF2-40B4-BE49-F238E27FC236}">
                <a16:creationId xmlns:a16="http://schemas.microsoft.com/office/drawing/2014/main" id="{AD9A02E2-DFC9-FF57-5E9E-D6E3E838AE10}"/>
              </a:ext>
            </a:extLst>
          </p:cNvPr>
          <p:cNvSpPr txBox="1"/>
          <p:nvPr/>
        </p:nvSpPr>
        <p:spPr>
          <a:xfrm>
            <a:off x="381837" y="3429000"/>
            <a:ext cx="11304395" cy="2369880"/>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Calculating an existing pipe system</a:t>
            </a:r>
          </a:p>
          <a:p>
            <a:pPr marL="742950" lvl="1" indent="-285750">
              <a:buFont typeface="Wingdings" panose="05000000000000000000" pitchFamily="2" charset="2"/>
              <a:buChar char="ü"/>
            </a:pPr>
            <a:r>
              <a:rPr lang="en-US" sz="1400" dirty="0">
                <a:latin typeface="Arial" panose="020B0604020202020204" pitchFamily="34" charset="0"/>
                <a:cs typeface="Arial" panose="020B0604020202020204" pitchFamily="34" charset="0"/>
              </a:rPr>
              <a:t>If the diameter of the air sampling points in the pipe system has already been defined, you can use the calculation mode for existing pipe systems. The program determines the balance and maximum transport time.</a:t>
            </a:r>
          </a:p>
          <a:p>
            <a:r>
              <a:rPr lang="en-US" b="1" dirty="0">
                <a:latin typeface="Arial" panose="020B0604020202020204" pitchFamily="34" charset="0"/>
                <a:cs typeface="Arial" panose="020B0604020202020204" pitchFamily="34" charset="0"/>
              </a:rPr>
              <a:t>Click on the symbol</a:t>
            </a:r>
            <a:r>
              <a:rPr lang="en-US" sz="1600" b="1" dirty="0">
                <a:latin typeface="Arial" panose="020B0604020202020204" pitchFamily="34" charset="0"/>
                <a:cs typeface="Arial" panose="020B0604020202020204" pitchFamily="34" charset="0"/>
              </a:rPr>
              <a:t> .</a:t>
            </a:r>
          </a:p>
          <a:p>
            <a:pPr marL="742950" lvl="1" indent="-285750">
              <a:buFont typeface="Wingdings" panose="05000000000000000000" pitchFamily="2" charset="2"/>
              <a:buChar char="ü"/>
            </a:pPr>
            <a:r>
              <a:rPr lang="en-US" sz="1400" dirty="0">
                <a:latin typeface="Arial" panose="020B0604020202020204" pitchFamily="34" charset="0"/>
                <a:cs typeface="Arial" panose="020B0604020202020204" pitchFamily="34" charset="0"/>
              </a:rPr>
              <a:t>The calculation starts for existing pipe systems.</a:t>
            </a:r>
          </a:p>
          <a:p>
            <a:pPr marL="742950" lvl="1" indent="-285750">
              <a:buFont typeface="Wingdings" panose="05000000000000000000" pitchFamily="2" charset="2"/>
              <a:buChar char="ü"/>
            </a:pPr>
            <a:r>
              <a:rPr lang="en-US" sz="1400" dirty="0">
                <a:latin typeface="Arial" panose="020B0604020202020204" pitchFamily="34" charset="0"/>
                <a:cs typeface="Arial" panose="020B0604020202020204" pitchFamily="34" charset="0"/>
              </a:rPr>
              <a:t>If the calculation results are within the specifications, you can produce a certificate of conformity (see Producing the certificate of conformity).</a:t>
            </a:r>
          </a:p>
          <a:p>
            <a:pPr marL="742950" lvl="1" indent="-285750">
              <a:buFont typeface="Wingdings" panose="05000000000000000000" pitchFamily="2" charset="2"/>
              <a:buChar char="ü"/>
            </a:pPr>
            <a:endParaRPr lang="en-US" sz="1400" dirty="0">
              <a:latin typeface="Arial" panose="020B0604020202020204" pitchFamily="34" charset="0"/>
              <a:cs typeface="Arial" panose="020B0604020202020204" pitchFamily="34" charset="0"/>
            </a:endParaRPr>
          </a:p>
          <a:p>
            <a:pPr marL="742950" lvl="1" indent="-285750">
              <a:buFont typeface="Wingdings" panose="05000000000000000000" pitchFamily="2" charset="2"/>
              <a:buChar char="ü"/>
            </a:pPr>
            <a:r>
              <a:rPr lang="en-US" sz="1400" dirty="0">
                <a:latin typeface="Arial" panose="020B0604020202020204" pitchFamily="34" charset="0"/>
                <a:cs typeface="Arial" panose="020B0604020202020204" pitchFamily="34" charset="0"/>
              </a:rPr>
              <a:t>If the calculation results are outside of the specifications, you can produce a protocol (see Producing the protocols). Below the calculation results, measures appear with which you can achieve a calculation within the specifications.</a:t>
            </a:r>
          </a:p>
        </p:txBody>
      </p:sp>
      <p:pic>
        <p:nvPicPr>
          <p:cNvPr id="9" name="Picture 8">
            <a:extLst>
              <a:ext uri="{FF2B5EF4-FFF2-40B4-BE49-F238E27FC236}">
                <a16:creationId xmlns:a16="http://schemas.microsoft.com/office/drawing/2014/main" id="{B7A2231A-C323-33AE-514D-2102228F18D8}"/>
              </a:ext>
            </a:extLst>
          </p:cNvPr>
          <p:cNvPicPr>
            <a:picLocks noChangeAspect="1"/>
          </p:cNvPicPr>
          <p:nvPr/>
        </p:nvPicPr>
        <p:blipFill>
          <a:blip r:embed="rId3"/>
          <a:stretch>
            <a:fillRect/>
          </a:stretch>
        </p:blipFill>
        <p:spPr>
          <a:xfrm>
            <a:off x="2782242" y="4140289"/>
            <a:ext cx="285750" cy="285750"/>
          </a:xfrm>
          <a:prstGeom prst="rect">
            <a:avLst/>
          </a:prstGeom>
        </p:spPr>
      </p:pic>
    </p:spTree>
    <p:extLst>
      <p:ext uri="{BB962C8B-B14F-4D97-AF65-F5344CB8AC3E}">
        <p14:creationId xmlns:p14="http://schemas.microsoft.com/office/powerpoint/2010/main" val="3066445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109CAE-8DAF-2B2E-C6FD-AA6747E07927}"/>
              </a:ext>
            </a:extLst>
          </p:cNvPr>
          <p:cNvSpPr>
            <a:spLocks noGrp="1"/>
          </p:cNvSpPr>
          <p:nvPr>
            <p:ph type="title"/>
          </p:nvPr>
        </p:nvSpPr>
        <p:spPr/>
        <p:txBody>
          <a:bodyPr>
            <a:normAutofit fontScale="90000"/>
          </a:bodyPr>
          <a:lstStyle/>
          <a:p>
            <a:endParaRPr lang="en-US"/>
          </a:p>
        </p:txBody>
      </p:sp>
      <p:sp>
        <p:nvSpPr>
          <p:cNvPr id="3" name="Slide Number Placeholder 2">
            <a:extLst>
              <a:ext uri="{FF2B5EF4-FFF2-40B4-BE49-F238E27FC236}">
                <a16:creationId xmlns:a16="http://schemas.microsoft.com/office/drawing/2014/main" id="{2ADE6A15-EF10-43D2-6E0E-A74A37D2BF24}"/>
              </a:ext>
            </a:extLst>
          </p:cNvPr>
          <p:cNvSpPr>
            <a:spLocks noGrp="1"/>
          </p:cNvSpPr>
          <p:nvPr>
            <p:ph type="sldNum" sz="quarter" idx="10"/>
          </p:nvPr>
        </p:nvSpPr>
        <p:spPr/>
        <p:txBody>
          <a:bodyPr/>
          <a:lstStyle/>
          <a:p>
            <a:r>
              <a:rPr lang="en-US"/>
              <a:t>Slide </a:t>
            </a:r>
            <a:fld id="{903EA7B1-77EC-A440-B5B8-158D64F1397F}" type="slidenum">
              <a:rPr lang="en-US" smtClean="0"/>
              <a:pPr/>
              <a:t>28</a:t>
            </a:fld>
            <a:endParaRPr lang="en-US" dirty="0"/>
          </a:p>
        </p:txBody>
      </p:sp>
      <p:sp>
        <p:nvSpPr>
          <p:cNvPr id="5" name="TextBox 4">
            <a:extLst>
              <a:ext uri="{FF2B5EF4-FFF2-40B4-BE49-F238E27FC236}">
                <a16:creationId xmlns:a16="http://schemas.microsoft.com/office/drawing/2014/main" id="{2648D74D-771D-B737-335F-E3753CEA445E}"/>
              </a:ext>
            </a:extLst>
          </p:cNvPr>
          <p:cNvSpPr txBox="1"/>
          <p:nvPr/>
        </p:nvSpPr>
        <p:spPr>
          <a:xfrm>
            <a:off x="552659" y="715618"/>
            <a:ext cx="11153671" cy="129266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Calculating a pipe system with air purge</a:t>
            </a:r>
          </a:p>
          <a:p>
            <a:pPr marL="742950" lvl="1" indent="-285750">
              <a:buFont typeface="Wingdings" panose="05000000000000000000" pitchFamily="2" charset="2"/>
              <a:buChar char="ü"/>
            </a:pPr>
            <a:r>
              <a:rPr lang="en-US" sz="1400" dirty="0">
                <a:latin typeface="Arial" panose="020B0604020202020204" pitchFamily="34" charset="0"/>
                <a:cs typeface="Arial" panose="020B0604020202020204" pitchFamily="34" charset="0"/>
              </a:rPr>
              <a:t>If you use a manual air purge or an automatic air purge, the program can calculate the pressure at the sampling and acceleration points as well as at the ends of the pipe system. In addition, the required compressed air supply is determined.</a:t>
            </a:r>
          </a:p>
          <a:p>
            <a:r>
              <a:rPr lang="en-US" b="1" dirty="0">
                <a:latin typeface="Arial" panose="020B0604020202020204" pitchFamily="34" charset="0"/>
                <a:cs typeface="Arial" panose="020B0604020202020204" pitchFamily="34" charset="0"/>
              </a:rPr>
              <a:t>Click on the symbol .</a:t>
            </a:r>
          </a:p>
          <a:p>
            <a:pPr marL="742950" lvl="1" indent="-285750">
              <a:buFont typeface="Wingdings" panose="05000000000000000000" pitchFamily="2" charset="2"/>
              <a:buChar char="ü"/>
            </a:pPr>
            <a:r>
              <a:rPr lang="en-US" sz="1400" dirty="0">
                <a:latin typeface="Arial" panose="020B0604020202020204" pitchFamily="34" charset="0"/>
                <a:cs typeface="Arial" panose="020B0604020202020204" pitchFamily="34" charset="0"/>
              </a:rPr>
              <a:t>The input window for the input pressure opens.</a:t>
            </a:r>
          </a:p>
        </p:txBody>
      </p:sp>
      <p:sp>
        <p:nvSpPr>
          <p:cNvPr id="6" name="TextBox 5">
            <a:extLst>
              <a:ext uri="{FF2B5EF4-FFF2-40B4-BE49-F238E27FC236}">
                <a16:creationId xmlns:a16="http://schemas.microsoft.com/office/drawing/2014/main" id="{CBA5877E-2A47-1013-6413-C6B4CE5A2682}"/>
              </a:ext>
            </a:extLst>
          </p:cNvPr>
          <p:cNvSpPr txBox="1"/>
          <p:nvPr/>
        </p:nvSpPr>
        <p:spPr>
          <a:xfrm>
            <a:off x="552659" y="4622953"/>
            <a:ext cx="10838822" cy="1754326"/>
          </a:xfrm>
          <a:prstGeom prst="rect">
            <a:avLst/>
          </a:prstGeom>
          <a:noFill/>
        </p:spPr>
        <p:txBody>
          <a:bodyPr wrap="square" rtlCol="0">
            <a:spAutoFit/>
          </a:bodyPr>
          <a:lstStyle/>
          <a:p>
            <a:r>
              <a:rPr lang="en-US" b="1" dirty="0"/>
              <a:t>Enter the input pressure supplied by the connected compressed air system.</a:t>
            </a:r>
          </a:p>
          <a:p>
            <a:pPr marL="742950" lvl="1" indent="-285750">
              <a:buFont typeface="Wingdings" panose="05000000000000000000" pitchFamily="2" charset="2"/>
              <a:buChar char="ü"/>
            </a:pPr>
            <a:r>
              <a:rPr lang="en-US" dirty="0"/>
              <a:t>If the compressor has a pressure vessel:</a:t>
            </a:r>
          </a:p>
          <a:p>
            <a:r>
              <a:rPr lang="en-US" dirty="0"/>
              <a:t>Enter the operating pressure of the pressure vessel to have the minimum vessel size calculated.</a:t>
            </a:r>
          </a:p>
          <a:p>
            <a:r>
              <a:rPr lang="en-US" b="1" dirty="0"/>
              <a:t>Confirm the entry with OK.</a:t>
            </a:r>
          </a:p>
          <a:p>
            <a:pPr marL="742950" lvl="1" indent="-285750">
              <a:buFont typeface="Wingdings" panose="05000000000000000000" pitchFamily="2" charset="2"/>
              <a:buChar char="ü"/>
            </a:pPr>
            <a:r>
              <a:rPr lang="en-US" dirty="0"/>
              <a:t>The calculation starts.</a:t>
            </a:r>
          </a:p>
          <a:p>
            <a:pPr marL="742950" lvl="1" indent="-285750">
              <a:buFont typeface="Wingdings" panose="05000000000000000000" pitchFamily="2" charset="2"/>
              <a:buChar char="ü"/>
            </a:pPr>
            <a:r>
              <a:rPr lang="en-US" dirty="0"/>
              <a:t>You can have the calculation results displayed in a protocol (see Producing the protocols).</a:t>
            </a:r>
          </a:p>
        </p:txBody>
      </p:sp>
      <p:pic>
        <p:nvPicPr>
          <p:cNvPr id="8" name="Picture 7">
            <a:extLst>
              <a:ext uri="{FF2B5EF4-FFF2-40B4-BE49-F238E27FC236}">
                <a16:creationId xmlns:a16="http://schemas.microsoft.com/office/drawing/2014/main" id="{0DD5D8F2-650E-ABD7-841F-88F685CE0B85}"/>
              </a:ext>
            </a:extLst>
          </p:cNvPr>
          <p:cNvPicPr>
            <a:picLocks noChangeAspect="1"/>
          </p:cNvPicPr>
          <p:nvPr/>
        </p:nvPicPr>
        <p:blipFill>
          <a:blip r:embed="rId2"/>
          <a:stretch>
            <a:fillRect/>
          </a:stretch>
        </p:blipFill>
        <p:spPr>
          <a:xfrm>
            <a:off x="800520" y="2008280"/>
            <a:ext cx="6534778" cy="2530416"/>
          </a:xfrm>
          <a:prstGeom prst="rect">
            <a:avLst/>
          </a:prstGeom>
        </p:spPr>
      </p:pic>
      <p:pic>
        <p:nvPicPr>
          <p:cNvPr id="9" name="Picture 8">
            <a:extLst>
              <a:ext uri="{FF2B5EF4-FFF2-40B4-BE49-F238E27FC236}">
                <a16:creationId xmlns:a16="http://schemas.microsoft.com/office/drawing/2014/main" id="{76E1E3EA-A645-FCB0-9138-DBC4A114924B}"/>
              </a:ext>
            </a:extLst>
          </p:cNvPr>
          <p:cNvPicPr>
            <a:picLocks noChangeAspect="1"/>
          </p:cNvPicPr>
          <p:nvPr/>
        </p:nvPicPr>
        <p:blipFill>
          <a:blip r:embed="rId3"/>
          <a:stretch>
            <a:fillRect/>
          </a:stretch>
        </p:blipFill>
        <p:spPr>
          <a:xfrm>
            <a:off x="3049151" y="1489797"/>
            <a:ext cx="285750" cy="285750"/>
          </a:xfrm>
          <a:prstGeom prst="rect">
            <a:avLst/>
          </a:prstGeom>
        </p:spPr>
      </p:pic>
    </p:spTree>
    <p:extLst>
      <p:ext uri="{BB962C8B-B14F-4D97-AF65-F5344CB8AC3E}">
        <p14:creationId xmlns:p14="http://schemas.microsoft.com/office/powerpoint/2010/main" val="1773526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295940-A362-3CC4-69D0-C0B0A3098490}"/>
              </a:ext>
            </a:extLst>
          </p:cNvPr>
          <p:cNvSpPr>
            <a:spLocks noGrp="1"/>
          </p:cNvSpPr>
          <p:nvPr>
            <p:ph type="title"/>
          </p:nvPr>
        </p:nvSpPr>
        <p:spPr/>
        <p:txBody>
          <a:bodyPr>
            <a:normAutofit fontScale="90000"/>
          </a:bodyPr>
          <a:lstStyle/>
          <a:p>
            <a:r>
              <a:rPr lang="en-US" dirty="0"/>
              <a:t>Generating Certificate of Conformity</a:t>
            </a:r>
          </a:p>
        </p:txBody>
      </p:sp>
      <p:sp>
        <p:nvSpPr>
          <p:cNvPr id="3" name="Slide Number Placeholder 2">
            <a:extLst>
              <a:ext uri="{FF2B5EF4-FFF2-40B4-BE49-F238E27FC236}">
                <a16:creationId xmlns:a16="http://schemas.microsoft.com/office/drawing/2014/main" id="{DA8EC9FC-CB87-81C1-654E-4545C1864D38}"/>
              </a:ext>
            </a:extLst>
          </p:cNvPr>
          <p:cNvSpPr>
            <a:spLocks noGrp="1"/>
          </p:cNvSpPr>
          <p:nvPr>
            <p:ph type="sldNum" sz="quarter" idx="10"/>
          </p:nvPr>
        </p:nvSpPr>
        <p:spPr/>
        <p:txBody>
          <a:bodyPr/>
          <a:lstStyle/>
          <a:p>
            <a:r>
              <a:rPr lang="en-US"/>
              <a:t>Slide </a:t>
            </a:r>
            <a:fld id="{903EA7B1-77EC-A440-B5B8-158D64F1397F}" type="slidenum">
              <a:rPr lang="en-US" smtClean="0"/>
              <a:pPr/>
              <a:t>29</a:t>
            </a:fld>
            <a:endParaRPr lang="en-US" dirty="0"/>
          </a:p>
        </p:txBody>
      </p:sp>
      <p:sp>
        <p:nvSpPr>
          <p:cNvPr id="6" name="TextBox 5">
            <a:extLst>
              <a:ext uri="{FF2B5EF4-FFF2-40B4-BE49-F238E27FC236}">
                <a16:creationId xmlns:a16="http://schemas.microsoft.com/office/drawing/2014/main" id="{74019B4D-ABCD-6732-BE31-8FF483826F7D}"/>
              </a:ext>
            </a:extLst>
          </p:cNvPr>
          <p:cNvSpPr txBox="1"/>
          <p:nvPr/>
        </p:nvSpPr>
        <p:spPr>
          <a:xfrm>
            <a:off x="695324" y="877114"/>
            <a:ext cx="5233203" cy="2739211"/>
          </a:xfrm>
          <a:prstGeom prst="rect">
            <a:avLst/>
          </a:prstGeom>
          <a:noFill/>
        </p:spPr>
        <p:txBody>
          <a:bodyPr wrap="square">
            <a:spAutoFit/>
          </a:bodyPr>
          <a:lstStyle/>
          <a:p>
            <a:r>
              <a:rPr lang="en-US" b="1" dirty="0">
                <a:solidFill>
                  <a:schemeClr val="accent2"/>
                </a:solidFill>
                <a:latin typeface="Arial" panose="020B0604020202020204" pitchFamily="34" charset="0"/>
                <a:cs typeface="Arial" panose="020B0604020202020204" pitchFamily="34" charset="0"/>
              </a:rPr>
              <a:t>Producing the certificate of conformity</a:t>
            </a:r>
          </a:p>
          <a:p>
            <a:r>
              <a:rPr lang="en-US" sz="1400" dirty="0">
                <a:solidFill>
                  <a:schemeClr val="accent2"/>
                </a:solidFill>
                <a:latin typeface="Arial" panose="020B0604020202020204" pitchFamily="34" charset="0"/>
                <a:cs typeface="Arial" panose="020B0604020202020204" pitchFamily="34" charset="0"/>
              </a:rPr>
              <a:t>You have performed a calculation of existing pipe systems or an automatic calculation and the window Calculation results is displayed.</a:t>
            </a:r>
          </a:p>
          <a:p>
            <a:r>
              <a:rPr lang="en-US" sz="1400" dirty="0">
                <a:solidFill>
                  <a:schemeClr val="accent2"/>
                </a:solidFill>
                <a:latin typeface="Arial" panose="020B0604020202020204" pitchFamily="34" charset="0"/>
                <a:cs typeface="Arial" panose="020B0604020202020204" pitchFamily="34" charset="0"/>
              </a:rPr>
              <a:t>In the window Calculation results the message Calculation results OK. </a:t>
            </a:r>
          </a:p>
          <a:p>
            <a:r>
              <a:rPr lang="en-US" sz="1400" dirty="0">
                <a:solidFill>
                  <a:schemeClr val="accent2"/>
                </a:solidFill>
                <a:latin typeface="Arial" panose="020B0604020202020204" pitchFamily="34" charset="0"/>
                <a:cs typeface="Arial" panose="020B0604020202020204" pitchFamily="34" charset="0"/>
              </a:rPr>
              <a:t>The results are within the specifications. appears.</a:t>
            </a:r>
          </a:p>
          <a:p>
            <a:r>
              <a:rPr lang="en-US" sz="1400" dirty="0">
                <a:solidFill>
                  <a:schemeClr val="accent2"/>
                </a:solidFill>
                <a:latin typeface="Arial" panose="020B0604020202020204" pitchFamily="34" charset="0"/>
                <a:cs typeface="Arial" panose="020B0604020202020204" pitchFamily="34" charset="0"/>
              </a:rPr>
              <a:t>Click on the button Create certificate of conformity or Create certificate of conformity with material list.</a:t>
            </a:r>
          </a:p>
          <a:p>
            <a:r>
              <a:rPr lang="en-US" sz="1400" dirty="0">
                <a:solidFill>
                  <a:schemeClr val="accent2"/>
                </a:solidFill>
                <a:latin typeface="Arial" panose="020B0604020202020204" pitchFamily="34" charset="0"/>
                <a:cs typeface="Arial" panose="020B0604020202020204" pitchFamily="34" charset="0"/>
              </a:rPr>
              <a:t>If the distances between the air sampling points are smaller than or equal to the normative specifications, the window </a:t>
            </a:r>
            <a:r>
              <a:rPr lang="en-US" sz="1400" dirty="0" err="1">
                <a:solidFill>
                  <a:schemeClr val="accent2"/>
                </a:solidFill>
                <a:latin typeface="Arial" panose="020B0604020202020204" pitchFamily="34" charset="0"/>
                <a:cs typeface="Arial" panose="020B0604020202020204" pitchFamily="34" charset="0"/>
              </a:rPr>
              <a:t>Informations</a:t>
            </a:r>
            <a:r>
              <a:rPr lang="en-US" sz="1400" dirty="0">
                <a:solidFill>
                  <a:schemeClr val="accent2"/>
                </a:solidFill>
                <a:latin typeface="Arial" panose="020B0604020202020204" pitchFamily="34" charset="0"/>
                <a:cs typeface="Arial" panose="020B0604020202020204" pitchFamily="34" charset="0"/>
              </a:rPr>
              <a:t> about the project opens.</a:t>
            </a:r>
          </a:p>
        </p:txBody>
      </p:sp>
      <p:pic>
        <p:nvPicPr>
          <p:cNvPr id="8" name="Picture 7">
            <a:extLst>
              <a:ext uri="{FF2B5EF4-FFF2-40B4-BE49-F238E27FC236}">
                <a16:creationId xmlns:a16="http://schemas.microsoft.com/office/drawing/2014/main" id="{AD5F2C5C-246F-3E3D-E549-398FE9A7CAB4}"/>
              </a:ext>
            </a:extLst>
          </p:cNvPr>
          <p:cNvPicPr>
            <a:picLocks noChangeAspect="1"/>
          </p:cNvPicPr>
          <p:nvPr/>
        </p:nvPicPr>
        <p:blipFill>
          <a:blip r:embed="rId2"/>
          <a:stretch>
            <a:fillRect/>
          </a:stretch>
        </p:blipFill>
        <p:spPr>
          <a:xfrm>
            <a:off x="6096000" y="715618"/>
            <a:ext cx="5387975" cy="5195802"/>
          </a:xfrm>
          <a:prstGeom prst="rect">
            <a:avLst/>
          </a:prstGeom>
        </p:spPr>
      </p:pic>
    </p:spTree>
    <p:extLst>
      <p:ext uri="{BB962C8B-B14F-4D97-AF65-F5344CB8AC3E}">
        <p14:creationId xmlns:p14="http://schemas.microsoft.com/office/powerpoint/2010/main" val="2724272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E29D4D-7BA0-B095-EA30-F34658DBA641}"/>
              </a:ext>
            </a:extLst>
          </p:cNvPr>
          <p:cNvSpPr>
            <a:spLocks noGrp="1"/>
          </p:cNvSpPr>
          <p:nvPr>
            <p:ph type="title"/>
          </p:nvPr>
        </p:nvSpPr>
        <p:spPr>
          <a:xfrm>
            <a:off x="398585" y="335818"/>
            <a:ext cx="10515600" cy="350492"/>
          </a:xfrm>
        </p:spPr>
        <p:txBody>
          <a:bodyPr>
            <a:normAutofit fontScale="90000"/>
          </a:bodyPr>
          <a:lstStyle/>
          <a:p>
            <a:r>
              <a:rPr lang="en-US" b="1" dirty="0"/>
              <a:t>All About </a:t>
            </a:r>
            <a:r>
              <a:rPr lang="en-US" b="1" dirty="0" err="1"/>
              <a:t>Titanus</a:t>
            </a:r>
            <a:r>
              <a:rPr lang="en-US" b="1" dirty="0"/>
              <a:t> Pipe Xpress Plus Project Planner</a:t>
            </a:r>
          </a:p>
        </p:txBody>
      </p:sp>
      <p:sp>
        <p:nvSpPr>
          <p:cNvPr id="3" name="Slide Number Placeholder 2">
            <a:extLst>
              <a:ext uri="{FF2B5EF4-FFF2-40B4-BE49-F238E27FC236}">
                <a16:creationId xmlns:a16="http://schemas.microsoft.com/office/drawing/2014/main" id="{6DBA59CE-22E3-CBFF-66F9-726B6F6A66B2}"/>
              </a:ext>
            </a:extLst>
          </p:cNvPr>
          <p:cNvSpPr>
            <a:spLocks noGrp="1"/>
          </p:cNvSpPr>
          <p:nvPr>
            <p:ph type="sldNum" sz="quarter" idx="10"/>
          </p:nvPr>
        </p:nvSpPr>
        <p:spPr/>
        <p:txBody>
          <a:bodyPr/>
          <a:lstStyle/>
          <a:p>
            <a:r>
              <a:rPr lang="en-US"/>
              <a:t>Slide </a:t>
            </a:r>
            <a:fld id="{903EA7B1-77EC-A440-B5B8-158D64F1397F}" type="slidenum">
              <a:rPr lang="en-US" smtClean="0"/>
              <a:pPr/>
              <a:t>3</a:t>
            </a:fld>
            <a:endParaRPr lang="en-US" dirty="0"/>
          </a:p>
        </p:txBody>
      </p:sp>
      <p:sp>
        <p:nvSpPr>
          <p:cNvPr id="6" name="TextBox 5">
            <a:extLst>
              <a:ext uri="{FF2B5EF4-FFF2-40B4-BE49-F238E27FC236}">
                <a16:creationId xmlns:a16="http://schemas.microsoft.com/office/drawing/2014/main" id="{108304AF-F9E9-2BC0-E853-9EA0D5ED9B69}"/>
              </a:ext>
            </a:extLst>
          </p:cNvPr>
          <p:cNvSpPr txBox="1"/>
          <p:nvPr/>
        </p:nvSpPr>
        <p:spPr>
          <a:xfrm>
            <a:off x="398585" y="894303"/>
            <a:ext cx="11394830" cy="4832092"/>
          </a:xfrm>
          <a:prstGeom prst="rect">
            <a:avLst/>
          </a:prstGeom>
          <a:solidFill>
            <a:srgbClr val="FFFFCC"/>
          </a:solidFill>
          <a:ln>
            <a:solidFill>
              <a:srgbClr val="CCCCFF">
                <a:alpha val="9804"/>
              </a:srgbClr>
            </a:solidFill>
          </a:ln>
        </p:spPr>
        <p:txBody>
          <a:bodyPr wrap="square" rtlCol="0">
            <a:spAutoFit/>
          </a:bodyPr>
          <a:lstStyle/>
          <a:p>
            <a:r>
              <a:rPr lang="en-US" sz="2000" b="1" dirty="0">
                <a:solidFill>
                  <a:schemeClr val="accent2"/>
                </a:solidFill>
                <a:latin typeface="Arial" panose="020B0604020202020204" pitchFamily="34" charset="0"/>
                <a:cs typeface="Arial" panose="020B0604020202020204" pitchFamily="34" charset="0"/>
              </a:rPr>
              <a:t>Software description</a:t>
            </a:r>
          </a:p>
          <a:p>
            <a:pPr marL="285750" indent="-285750">
              <a:buFont typeface="Arial" panose="020B0604020202020204" pitchFamily="34" charset="0"/>
              <a:buChar char="•"/>
            </a:pPr>
            <a:r>
              <a:rPr lang="en-US" sz="1400" dirty="0">
                <a:solidFill>
                  <a:schemeClr val="accent2"/>
                </a:solidFill>
                <a:latin typeface="Arial" panose="020B0604020202020204" pitchFamily="34" charset="0"/>
                <a:cs typeface="Arial" panose="020B0604020202020204" pitchFamily="34" charset="0"/>
              </a:rPr>
              <a:t>With TITANUS </a:t>
            </a:r>
            <a:r>
              <a:rPr lang="en-US" sz="1400" dirty="0" err="1">
                <a:solidFill>
                  <a:schemeClr val="accent2"/>
                </a:solidFill>
                <a:latin typeface="Arial" panose="020B0604020202020204" pitchFamily="34" charset="0"/>
                <a:cs typeface="Arial" panose="020B0604020202020204" pitchFamily="34" charset="0"/>
              </a:rPr>
              <a:t>PipeXpress</a:t>
            </a:r>
            <a:r>
              <a:rPr lang="en-US" sz="1400" dirty="0">
                <a:solidFill>
                  <a:schemeClr val="accent2"/>
                </a:solidFill>
                <a:latin typeface="Arial" panose="020B0604020202020204" pitchFamily="34" charset="0"/>
                <a:cs typeface="Arial" panose="020B0604020202020204" pitchFamily="34" charset="0"/>
              </a:rPr>
              <a:t>® Plus you can plan a pipe system for TITANUS® air sampling smoke detectors from WAGNER and have values such as the drawn air volume, transport times and the sensitivity of the individual air sampling points.</a:t>
            </a:r>
          </a:p>
          <a:p>
            <a:pPr marL="285750" indent="-285750">
              <a:buFont typeface="Arial" panose="020B0604020202020204" pitchFamily="34" charset="0"/>
              <a:buChar char="•"/>
            </a:pPr>
            <a:r>
              <a:rPr lang="en-US" sz="1600" b="1" dirty="0">
                <a:solidFill>
                  <a:schemeClr val="accent2"/>
                </a:solidFill>
                <a:latin typeface="Arial" panose="020B0604020202020204" pitchFamily="34" charset="0"/>
                <a:cs typeface="Arial" panose="020B0604020202020204" pitchFamily="34" charset="0"/>
              </a:rPr>
              <a:t>Pipe planning assistant</a:t>
            </a:r>
          </a:p>
          <a:p>
            <a:pPr marL="461963" lvl="1" indent="-180975">
              <a:buFont typeface="Wingdings" panose="05000000000000000000" pitchFamily="2" charset="2"/>
              <a:buChar char="ü"/>
            </a:pPr>
            <a:r>
              <a:rPr lang="en-US" sz="1400" dirty="0">
                <a:solidFill>
                  <a:schemeClr val="accent2"/>
                </a:solidFill>
                <a:latin typeface="Arial" panose="020B0604020202020204" pitchFamily="34" charset="0"/>
                <a:cs typeface="Arial" panose="020B0604020202020204" pitchFamily="34" charset="0"/>
              </a:rPr>
              <a:t>The pipe planning assistant guides you through the entire pipe planning and helps you to create pipe project plans. The pipe planning assistant then passes on the planned pipe system to the editor. In the editor, you can continue editing the pipe system or have it calculated.</a:t>
            </a:r>
          </a:p>
          <a:p>
            <a:pPr marL="285750" indent="-285750">
              <a:buFont typeface="Arial" panose="020B0604020202020204" pitchFamily="34" charset="0"/>
              <a:buChar char="•"/>
            </a:pPr>
            <a:r>
              <a:rPr lang="en-US" sz="1600" b="1" dirty="0">
                <a:solidFill>
                  <a:schemeClr val="accent2"/>
                </a:solidFill>
                <a:latin typeface="Arial" panose="020B0604020202020204" pitchFamily="34" charset="0"/>
                <a:cs typeface="Arial" panose="020B0604020202020204" pitchFamily="34" charset="0"/>
              </a:rPr>
              <a:t>Calculations</a:t>
            </a:r>
          </a:p>
          <a:p>
            <a:pPr marL="742950" lvl="1" indent="-285750">
              <a:buFont typeface="Wingdings" panose="05000000000000000000" pitchFamily="2" charset="2"/>
              <a:buChar char="ü"/>
            </a:pPr>
            <a:r>
              <a:rPr lang="en-US" sz="1400" dirty="0">
                <a:solidFill>
                  <a:schemeClr val="accent2"/>
                </a:solidFill>
                <a:latin typeface="Arial" panose="020B0604020202020204" pitchFamily="34" charset="0"/>
                <a:cs typeface="Arial" panose="020B0604020202020204" pitchFamily="34" charset="0"/>
              </a:rPr>
              <a:t>In the calculations, TITANUS </a:t>
            </a:r>
            <a:r>
              <a:rPr lang="en-US" sz="1400" dirty="0" err="1">
                <a:solidFill>
                  <a:schemeClr val="accent2"/>
                </a:solidFill>
                <a:latin typeface="Arial" panose="020B0604020202020204" pitchFamily="34" charset="0"/>
                <a:cs typeface="Arial" panose="020B0604020202020204" pitchFamily="34" charset="0"/>
              </a:rPr>
              <a:t>PipeXpress</a:t>
            </a:r>
            <a:r>
              <a:rPr lang="en-US" sz="1400" dirty="0">
                <a:solidFill>
                  <a:schemeClr val="accent2"/>
                </a:solidFill>
                <a:latin typeface="Arial" panose="020B0604020202020204" pitchFamily="34" charset="0"/>
                <a:cs typeface="Arial" panose="020B0604020202020204" pitchFamily="34" charset="0"/>
              </a:rPr>
              <a:t>® Plus takes into account the pipe diameter, the positions and sizes of the air sampling points as well as the planned pipe accessories such as filters or condensate separators. In addition, environmental parameters such as temperature and air pressure of the project location are integrated.</a:t>
            </a:r>
          </a:p>
          <a:p>
            <a:pPr marL="742950" lvl="1" indent="-285750">
              <a:buFont typeface="Wingdings" panose="05000000000000000000" pitchFamily="2" charset="2"/>
              <a:buChar char="ü"/>
            </a:pPr>
            <a:r>
              <a:rPr lang="en-US" sz="1400" dirty="0">
                <a:solidFill>
                  <a:schemeClr val="accent2"/>
                </a:solidFill>
                <a:latin typeface="Arial" panose="020B0604020202020204" pitchFamily="34" charset="0"/>
                <a:cs typeface="Arial" panose="020B0604020202020204" pitchFamily="34" charset="0"/>
              </a:rPr>
              <a:t>The software has various calculation modes for different project plans (see Calculation modes).</a:t>
            </a:r>
          </a:p>
          <a:p>
            <a:pPr marL="285750" indent="-285750">
              <a:buFont typeface="Arial" panose="020B0604020202020204" pitchFamily="34" charset="0"/>
              <a:buChar char="•"/>
            </a:pPr>
            <a:r>
              <a:rPr lang="en-US" sz="1600" b="1" dirty="0">
                <a:solidFill>
                  <a:schemeClr val="accent2"/>
                </a:solidFill>
                <a:latin typeface="Arial" panose="020B0604020202020204" pitchFamily="34" charset="0"/>
                <a:cs typeface="Arial" panose="020B0604020202020204" pitchFamily="34" charset="0"/>
              </a:rPr>
              <a:t>Certificate of conformity and protocol</a:t>
            </a:r>
          </a:p>
          <a:p>
            <a:pPr marL="742950" lvl="1" indent="-285750">
              <a:buFont typeface="Wingdings" panose="05000000000000000000" pitchFamily="2" charset="2"/>
              <a:buChar char="ü"/>
            </a:pPr>
            <a:r>
              <a:rPr lang="en-US" sz="1400" dirty="0">
                <a:solidFill>
                  <a:schemeClr val="accent2"/>
                </a:solidFill>
                <a:latin typeface="Arial" panose="020B0604020202020204" pitchFamily="34" charset="0"/>
                <a:cs typeface="Arial" panose="020B0604020202020204" pitchFamily="34" charset="0"/>
              </a:rPr>
              <a:t>The output of the calculation results is compared with the specifications of the selected project planning standard in order to assess conformity.</a:t>
            </a:r>
          </a:p>
          <a:p>
            <a:pPr marL="742950" lvl="1" indent="-285750">
              <a:buFont typeface="Wingdings" panose="05000000000000000000" pitchFamily="2" charset="2"/>
              <a:buChar char="ü"/>
            </a:pPr>
            <a:r>
              <a:rPr lang="en-US" sz="1400" dirty="0">
                <a:solidFill>
                  <a:schemeClr val="accent2"/>
                </a:solidFill>
                <a:latin typeface="Arial" panose="020B0604020202020204" pitchFamily="34" charset="0"/>
                <a:cs typeface="Arial" panose="020B0604020202020204" pitchFamily="34" charset="0"/>
              </a:rPr>
              <a:t>If all specifications of the selected standard are fulfilled, you can produce a certificate of conformity for the pipe project plan with TITANUS </a:t>
            </a:r>
            <a:r>
              <a:rPr lang="en-US" sz="1400" dirty="0" err="1">
                <a:solidFill>
                  <a:schemeClr val="accent2"/>
                </a:solidFill>
                <a:latin typeface="Arial" panose="020B0604020202020204" pitchFamily="34" charset="0"/>
                <a:cs typeface="Arial" panose="020B0604020202020204" pitchFamily="34" charset="0"/>
              </a:rPr>
              <a:t>PipeXpress</a:t>
            </a:r>
            <a:r>
              <a:rPr lang="en-US" sz="1400" dirty="0">
                <a:solidFill>
                  <a:schemeClr val="accent2"/>
                </a:solidFill>
                <a:latin typeface="Arial" panose="020B0604020202020204" pitchFamily="34" charset="0"/>
                <a:cs typeface="Arial" panose="020B0604020202020204" pitchFamily="34" charset="0"/>
              </a:rPr>
              <a:t>® Plus.</a:t>
            </a:r>
          </a:p>
          <a:p>
            <a:pPr marL="742950" lvl="1" indent="-285750">
              <a:buFont typeface="Wingdings" panose="05000000000000000000" pitchFamily="2" charset="2"/>
              <a:buChar char="ü"/>
            </a:pPr>
            <a:r>
              <a:rPr lang="en-US" sz="1400" dirty="0">
                <a:solidFill>
                  <a:schemeClr val="accent2"/>
                </a:solidFill>
                <a:latin typeface="Arial" panose="020B0604020202020204" pitchFamily="34" charset="0"/>
                <a:cs typeface="Arial" panose="020B0604020202020204" pitchFamily="34" charset="0"/>
              </a:rPr>
              <a:t>If not all specifications of the selected standard are fulfilled, you can produce a protocol for the pipe project plan with TITANUS </a:t>
            </a:r>
            <a:r>
              <a:rPr lang="en-US" sz="1400" dirty="0" err="1">
                <a:solidFill>
                  <a:schemeClr val="accent2"/>
                </a:solidFill>
                <a:latin typeface="Arial" panose="020B0604020202020204" pitchFamily="34" charset="0"/>
                <a:cs typeface="Arial" panose="020B0604020202020204" pitchFamily="34" charset="0"/>
              </a:rPr>
              <a:t>PipeXpress</a:t>
            </a:r>
            <a:r>
              <a:rPr lang="en-US" sz="1400" dirty="0">
                <a:solidFill>
                  <a:schemeClr val="accent2"/>
                </a:solidFill>
                <a:latin typeface="Arial" panose="020B0604020202020204" pitchFamily="34" charset="0"/>
                <a:cs typeface="Arial" panose="020B0604020202020204" pitchFamily="34" charset="0"/>
              </a:rPr>
              <a:t>® Plus.</a:t>
            </a:r>
          </a:p>
          <a:p>
            <a:pPr marL="285750" indent="-285750">
              <a:buFont typeface="Arial" panose="020B0604020202020204" pitchFamily="34" charset="0"/>
              <a:buChar char="•"/>
            </a:pPr>
            <a:r>
              <a:rPr lang="en-US" sz="1600" b="1" dirty="0">
                <a:solidFill>
                  <a:schemeClr val="accent2"/>
                </a:solidFill>
                <a:latin typeface="Arial" panose="020B0604020202020204" pitchFamily="34" charset="0"/>
                <a:cs typeface="Arial" panose="020B0604020202020204" pitchFamily="34" charset="0"/>
              </a:rPr>
              <a:t>Material list</a:t>
            </a:r>
          </a:p>
          <a:p>
            <a:pPr marL="285750" indent="-285750">
              <a:buFont typeface="Arial" panose="020B0604020202020204" pitchFamily="34" charset="0"/>
              <a:buChar char="•"/>
            </a:pPr>
            <a:r>
              <a:rPr lang="en-US" sz="1400" dirty="0">
                <a:solidFill>
                  <a:schemeClr val="accent2"/>
                </a:solidFill>
                <a:latin typeface="Arial" panose="020B0604020202020204" pitchFamily="34" charset="0"/>
                <a:cs typeface="Arial" panose="020B0604020202020204" pitchFamily="34" charset="0"/>
              </a:rPr>
              <a:t>TITANUS </a:t>
            </a:r>
            <a:r>
              <a:rPr lang="en-US" sz="1400" dirty="0" err="1">
                <a:solidFill>
                  <a:schemeClr val="accent2"/>
                </a:solidFill>
                <a:latin typeface="Arial" panose="020B0604020202020204" pitchFamily="34" charset="0"/>
                <a:cs typeface="Arial" panose="020B0604020202020204" pitchFamily="34" charset="0"/>
              </a:rPr>
              <a:t>PipeXpress</a:t>
            </a:r>
            <a:r>
              <a:rPr lang="en-US" sz="1400" dirty="0">
                <a:solidFill>
                  <a:schemeClr val="accent2"/>
                </a:solidFill>
                <a:latin typeface="Arial" panose="020B0604020202020204" pitchFamily="34" charset="0"/>
                <a:cs typeface="Arial" panose="020B0604020202020204" pitchFamily="34" charset="0"/>
              </a:rPr>
              <a:t>® Plus can put together a complete material for an order with WAGNER for the planned pipe system.</a:t>
            </a:r>
          </a:p>
        </p:txBody>
      </p:sp>
    </p:spTree>
    <p:extLst>
      <p:ext uri="{BB962C8B-B14F-4D97-AF65-F5344CB8AC3E}">
        <p14:creationId xmlns:p14="http://schemas.microsoft.com/office/powerpoint/2010/main" val="13336675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C27887-76E8-AE2D-A896-54B757BACBD3}"/>
              </a:ext>
            </a:extLst>
          </p:cNvPr>
          <p:cNvSpPr>
            <a:spLocks noGrp="1"/>
          </p:cNvSpPr>
          <p:nvPr>
            <p:ph type="title"/>
          </p:nvPr>
        </p:nvSpPr>
        <p:spPr/>
        <p:txBody>
          <a:bodyPr>
            <a:normAutofit fontScale="90000"/>
          </a:bodyPr>
          <a:lstStyle/>
          <a:p>
            <a:r>
              <a:rPr lang="en-US" dirty="0"/>
              <a:t>Producing the protocols</a:t>
            </a:r>
          </a:p>
        </p:txBody>
      </p:sp>
      <p:sp>
        <p:nvSpPr>
          <p:cNvPr id="3" name="Slide Number Placeholder 2">
            <a:extLst>
              <a:ext uri="{FF2B5EF4-FFF2-40B4-BE49-F238E27FC236}">
                <a16:creationId xmlns:a16="http://schemas.microsoft.com/office/drawing/2014/main" id="{D2BAC76D-607C-3BCC-4D7B-377CB4D9187D}"/>
              </a:ext>
            </a:extLst>
          </p:cNvPr>
          <p:cNvSpPr>
            <a:spLocks noGrp="1"/>
          </p:cNvSpPr>
          <p:nvPr>
            <p:ph type="sldNum" sz="quarter" idx="10"/>
          </p:nvPr>
        </p:nvSpPr>
        <p:spPr/>
        <p:txBody>
          <a:bodyPr/>
          <a:lstStyle/>
          <a:p>
            <a:r>
              <a:rPr lang="en-US"/>
              <a:t>Slide </a:t>
            </a:r>
            <a:fld id="{903EA7B1-77EC-A440-B5B8-158D64F1397F}" type="slidenum">
              <a:rPr lang="en-US" smtClean="0"/>
              <a:pPr/>
              <a:t>30</a:t>
            </a:fld>
            <a:endParaRPr lang="en-US" dirty="0"/>
          </a:p>
        </p:txBody>
      </p:sp>
      <p:sp>
        <p:nvSpPr>
          <p:cNvPr id="5" name="TextBox 4">
            <a:extLst>
              <a:ext uri="{FF2B5EF4-FFF2-40B4-BE49-F238E27FC236}">
                <a16:creationId xmlns:a16="http://schemas.microsoft.com/office/drawing/2014/main" id="{A35691B7-395B-3478-2D9D-82BF97B1B1F7}"/>
              </a:ext>
            </a:extLst>
          </p:cNvPr>
          <p:cNvSpPr txBox="1"/>
          <p:nvPr/>
        </p:nvSpPr>
        <p:spPr>
          <a:xfrm>
            <a:off x="381837" y="884255"/>
            <a:ext cx="5596932" cy="3447098"/>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Producing the protocols</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For your documentation, you can create protocols of the following calculations:</a:t>
            </a:r>
          </a:p>
          <a:p>
            <a:pPr marL="461963" lvl="1" indent="-230188">
              <a:buFont typeface="Arial" panose="020B0604020202020204" pitchFamily="34" charset="0"/>
              <a:buChar char="•"/>
            </a:pPr>
            <a:r>
              <a:rPr lang="en-US" sz="1400" dirty="0">
                <a:latin typeface="Arial" panose="020B0604020202020204" pitchFamily="34" charset="0"/>
                <a:cs typeface="Arial" panose="020B0604020202020204" pitchFamily="34" charset="0"/>
              </a:rPr>
              <a:t>Calculation of the existing pipe systems or automatic calculation if the calculation results are outside of the specifications</a:t>
            </a:r>
          </a:p>
          <a:p>
            <a:pPr marL="461963" lvl="1" indent="-230188">
              <a:buFont typeface="Arial" panose="020B0604020202020204" pitchFamily="34" charset="0"/>
              <a:buChar char="•"/>
            </a:pPr>
            <a:r>
              <a:rPr lang="en-US" sz="1400" dirty="0">
                <a:latin typeface="Arial" panose="020B0604020202020204" pitchFamily="34" charset="0"/>
                <a:cs typeface="Arial" panose="020B0604020202020204" pitchFamily="34" charset="0"/>
              </a:rPr>
              <a:t>Calculation for cleaning the pipe system</a:t>
            </a:r>
          </a:p>
          <a:p>
            <a:pPr marL="461963" lvl="1" indent="-230188">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461963" lvl="1" indent="-230188">
              <a:buFont typeface="Arial" panose="020B0604020202020204" pitchFamily="34" charset="0"/>
              <a:buChar char="•"/>
            </a:pPr>
            <a:r>
              <a:rPr lang="en-US" sz="1400" dirty="0">
                <a:latin typeface="Arial" panose="020B0604020202020204" pitchFamily="34" charset="0"/>
                <a:cs typeface="Arial" panose="020B0604020202020204" pitchFamily="34" charset="0"/>
              </a:rPr>
              <a:t>Calculation of existing pipe systems or automatic calculation</a:t>
            </a:r>
          </a:p>
          <a:p>
            <a:pPr marL="742950" lvl="1" indent="-285750">
              <a:buFont typeface="Wingdings" panose="05000000000000000000" pitchFamily="2" charset="2"/>
              <a:buChar char="ü"/>
            </a:pPr>
            <a:r>
              <a:rPr lang="en-US" sz="1400" dirty="0">
                <a:latin typeface="Arial" panose="020B0604020202020204" pitchFamily="34" charset="0"/>
                <a:cs typeface="Arial" panose="020B0604020202020204" pitchFamily="34" charset="0"/>
              </a:rPr>
              <a:t>You have performed a calculation of existing pipe systems or an automatic calculation and the window Calculation results is displayed.</a:t>
            </a:r>
          </a:p>
          <a:p>
            <a:pPr marL="742950" lvl="1" indent="-285750">
              <a:buFont typeface="Wingdings" panose="05000000000000000000" pitchFamily="2" charset="2"/>
              <a:buChar char="ü"/>
            </a:pPr>
            <a:r>
              <a:rPr lang="en-US" sz="1400" dirty="0">
                <a:latin typeface="Arial" panose="020B0604020202020204" pitchFamily="34" charset="0"/>
                <a:cs typeface="Arial" panose="020B0604020202020204" pitchFamily="34" charset="0"/>
              </a:rPr>
              <a:t>In the window Calculation results the message Calculation results are outside the specifications! appears.</a:t>
            </a:r>
          </a:p>
          <a:p>
            <a:endParaRPr lang="en-US" dirty="0"/>
          </a:p>
        </p:txBody>
      </p:sp>
      <p:pic>
        <p:nvPicPr>
          <p:cNvPr id="7" name="Picture 6">
            <a:extLst>
              <a:ext uri="{FF2B5EF4-FFF2-40B4-BE49-F238E27FC236}">
                <a16:creationId xmlns:a16="http://schemas.microsoft.com/office/drawing/2014/main" id="{F3325275-543C-2222-80AF-69F9B28AE530}"/>
              </a:ext>
            </a:extLst>
          </p:cNvPr>
          <p:cNvPicPr>
            <a:picLocks noChangeAspect="1"/>
          </p:cNvPicPr>
          <p:nvPr/>
        </p:nvPicPr>
        <p:blipFill>
          <a:blip r:embed="rId2"/>
          <a:stretch>
            <a:fillRect/>
          </a:stretch>
        </p:blipFill>
        <p:spPr>
          <a:xfrm>
            <a:off x="6096000" y="612949"/>
            <a:ext cx="5793609" cy="5413055"/>
          </a:xfrm>
          <a:prstGeom prst="rect">
            <a:avLst/>
          </a:prstGeom>
          <a:ln>
            <a:solidFill>
              <a:schemeClr val="accent2"/>
            </a:solidFill>
          </a:ln>
        </p:spPr>
      </p:pic>
    </p:spTree>
    <p:extLst>
      <p:ext uri="{BB962C8B-B14F-4D97-AF65-F5344CB8AC3E}">
        <p14:creationId xmlns:p14="http://schemas.microsoft.com/office/powerpoint/2010/main" val="2066330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480832-1844-6272-0702-573DD94DAE35}"/>
              </a:ext>
            </a:extLst>
          </p:cNvPr>
          <p:cNvSpPr>
            <a:spLocks noGrp="1"/>
          </p:cNvSpPr>
          <p:nvPr>
            <p:ph type="title"/>
          </p:nvPr>
        </p:nvSpPr>
        <p:spPr/>
        <p:txBody>
          <a:bodyPr>
            <a:normAutofit fontScale="90000"/>
          </a:bodyPr>
          <a:lstStyle/>
          <a:p>
            <a:r>
              <a:rPr lang="en-US" dirty="0"/>
              <a:t>Calculation for cleaning the pipe system</a:t>
            </a:r>
          </a:p>
        </p:txBody>
      </p:sp>
      <p:sp>
        <p:nvSpPr>
          <p:cNvPr id="3" name="Slide Number Placeholder 2">
            <a:extLst>
              <a:ext uri="{FF2B5EF4-FFF2-40B4-BE49-F238E27FC236}">
                <a16:creationId xmlns:a16="http://schemas.microsoft.com/office/drawing/2014/main" id="{C3CD19D0-71A8-55ED-9E42-DB4812477CA6}"/>
              </a:ext>
            </a:extLst>
          </p:cNvPr>
          <p:cNvSpPr>
            <a:spLocks noGrp="1"/>
          </p:cNvSpPr>
          <p:nvPr>
            <p:ph type="sldNum" sz="quarter" idx="10"/>
          </p:nvPr>
        </p:nvSpPr>
        <p:spPr/>
        <p:txBody>
          <a:bodyPr/>
          <a:lstStyle/>
          <a:p>
            <a:r>
              <a:rPr lang="en-US"/>
              <a:t>Slide </a:t>
            </a:r>
            <a:fld id="{903EA7B1-77EC-A440-B5B8-158D64F1397F}" type="slidenum">
              <a:rPr lang="en-US" smtClean="0"/>
              <a:pPr/>
              <a:t>31</a:t>
            </a:fld>
            <a:endParaRPr lang="en-US" dirty="0"/>
          </a:p>
        </p:txBody>
      </p:sp>
      <p:sp>
        <p:nvSpPr>
          <p:cNvPr id="6" name="TextBox 5">
            <a:extLst>
              <a:ext uri="{FF2B5EF4-FFF2-40B4-BE49-F238E27FC236}">
                <a16:creationId xmlns:a16="http://schemas.microsoft.com/office/drawing/2014/main" id="{A33FAA8A-0416-95B1-BFDC-3827070309B9}"/>
              </a:ext>
            </a:extLst>
          </p:cNvPr>
          <p:cNvSpPr txBox="1"/>
          <p:nvPr/>
        </p:nvSpPr>
        <p:spPr>
          <a:xfrm>
            <a:off x="761319" y="966792"/>
            <a:ext cx="10758487" cy="369332"/>
          </a:xfrm>
          <a:prstGeom prst="rect">
            <a:avLst/>
          </a:prstGeom>
          <a:noFill/>
        </p:spPr>
        <p:txBody>
          <a:bodyPr wrap="square">
            <a:spAutoFit/>
          </a:bodyPr>
          <a:lstStyle/>
          <a:p>
            <a:r>
              <a:rPr lang="en-US" dirty="0"/>
              <a:t>You have performed a calculation for cleaning the pipe system and the window Calculation results is displayed.</a:t>
            </a:r>
          </a:p>
        </p:txBody>
      </p:sp>
      <p:pic>
        <p:nvPicPr>
          <p:cNvPr id="8" name="Picture 7">
            <a:extLst>
              <a:ext uri="{FF2B5EF4-FFF2-40B4-BE49-F238E27FC236}">
                <a16:creationId xmlns:a16="http://schemas.microsoft.com/office/drawing/2014/main" id="{F1F918A4-372D-A4FF-F92E-FE704416AF94}"/>
              </a:ext>
            </a:extLst>
          </p:cNvPr>
          <p:cNvPicPr>
            <a:picLocks noChangeAspect="1"/>
          </p:cNvPicPr>
          <p:nvPr/>
        </p:nvPicPr>
        <p:blipFill>
          <a:blip r:embed="rId2"/>
          <a:stretch>
            <a:fillRect/>
          </a:stretch>
        </p:blipFill>
        <p:spPr>
          <a:xfrm>
            <a:off x="672194" y="1336124"/>
            <a:ext cx="5790225" cy="5127171"/>
          </a:xfrm>
          <a:prstGeom prst="rect">
            <a:avLst/>
          </a:prstGeom>
          <a:ln>
            <a:solidFill>
              <a:schemeClr val="accent2"/>
            </a:solidFill>
          </a:ln>
        </p:spPr>
      </p:pic>
    </p:spTree>
    <p:extLst>
      <p:ext uri="{BB962C8B-B14F-4D97-AF65-F5344CB8AC3E}">
        <p14:creationId xmlns:p14="http://schemas.microsoft.com/office/powerpoint/2010/main" val="2117513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D2BCF4-8738-281E-981A-910FEA6E5B83}"/>
              </a:ext>
            </a:extLst>
          </p:cNvPr>
          <p:cNvSpPr>
            <a:spLocks noGrp="1"/>
          </p:cNvSpPr>
          <p:nvPr>
            <p:ph type="title"/>
          </p:nvPr>
        </p:nvSpPr>
        <p:spPr/>
        <p:txBody>
          <a:bodyPr>
            <a:normAutofit fontScale="90000"/>
          </a:bodyPr>
          <a:lstStyle/>
          <a:p>
            <a:r>
              <a:rPr lang="en-US" dirty="0"/>
              <a:t>Example project with manual air purge</a:t>
            </a:r>
          </a:p>
        </p:txBody>
      </p:sp>
      <p:sp>
        <p:nvSpPr>
          <p:cNvPr id="3" name="Slide Number Placeholder 2">
            <a:extLst>
              <a:ext uri="{FF2B5EF4-FFF2-40B4-BE49-F238E27FC236}">
                <a16:creationId xmlns:a16="http://schemas.microsoft.com/office/drawing/2014/main" id="{0EF8B58F-A0E0-6E5E-D044-1784DE44FC84}"/>
              </a:ext>
            </a:extLst>
          </p:cNvPr>
          <p:cNvSpPr>
            <a:spLocks noGrp="1"/>
          </p:cNvSpPr>
          <p:nvPr>
            <p:ph type="sldNum" sz="quarter" idx="10"/>
          </p:nvPr>
        </p:nvSpPr>
        <p:spPr/>
        <p:txBody>
          <a:bodyPr/>
          <a:lstStyle/>
          <a:p>
            <a:r>
              <a:rPr lang="en-US"/>
              <a:t>Slide </a:t>
            </a:r>
            <a:fld id="{903EA7B1-77EC-A440-B5B8-158D64F1397F}" type="slidenum">
              <a:rPr lang="en-US" smtClean="0"/>
              <a:pPr/>
              <a:t>32</a:t>
            </a:fld>
            <a:endParaRPr lang="en-US" dirty="0"/>
          </a:p>
        </p:txBody>
      </p:sp>
      <p:sp>
        <p:nvSpPr>
          <p:cNvPr id="5" name="TextBox 4">
            <a:extLst>
              <a:ext uri="{FF2B5EF4-FFF2-40B4-BE49-F238E27FC236}">
                <a16:creationId xmlns:a16="http://schemas.microsoft.com/office/drawing/2014/main" id="{8DF9D7CF-0517-2217-5249-1E8AA5E23DAD}"/>
              </a:ext>
            </a:extLst>
          </p:cNvPr>
          <p:cNvSpPr txBox="1"/>
          <p:nvPr/>
        </p:nvSpPr>
        <p:spPr>
          <a:xfrm>
            <a:off x="695325" y="934497"/>
            <a:ext cx="5400675" cy="2862322"/>
          </a:xfrm>
          <a:prstGeom prst="rect">
            <a:avLst/>
          </a:prstGeom>
          <a:noFill/>
        </p:spPr>
        <p:txBody>
          <a:bodyPr wrap="square" rtlCol="0">
            <a:spAutoFit/>
          </a:bodyPr>
          <a:lstStyle/>
          <a:p>
            <a:pPr marL="285750" indent="-285750">
              <a:buFont typeface="Arial" panose="020B0604020202020204" pitchFamily="34" charset="0"/>
              <a:buChar char="•"/>
            </a:pPr>
            <a:r>
              <a:rPr lang="en-US" sz="1200" dirty="0">
                <a:solidFill>
                  <a:schemeClr val="accent2"/>
                </a:solidFill>
                <a:latin typeface="Arial" panose="020B0604020202020204" pitchFamily="34" charset="0"/>
                <a:cs typeface="Arial" panose="020B0604020202020204" pitchFamily="34" charset="0"/>
              </a:rPr>
              <a:t>You can use a manual air purge or an automatic air purge to clean the pipe system and the air sampling points in difficult areas at certain intervals.</a:t>
            </a:r>
          </a:p>
          <a:p>
            <a:pPr marL="285750" indent="-285750">
              <a:buFont typeface="Arial" panose="020B0604020202020204" pitchFamily="34" charset="0"/>
              <a:buChar char="•"/>
            </a:pPr>
            <a:r>
              <a:rPr lang="en-US" sz="1200" dirty="0">
                <a:solidFill>
                  <a:schemeClr val="accent2"/>
                </a:solidFill>
                <a:latin typeface="Arial" panose="020B0604020202020204" pitchFamily="34" charset="0"/>
                <a:cs typeface="Arial" panose="020B0604020202020204" pitchFamily="34" charset="0"/>
              </a:rPr>
              <a:t>In very dusty applications, the deposits forming in the pipe system are purged with overpressure via the non-return valves at the pipe branch ends.</a:t>
            </a:r>
          </a:p>
          <a:p>
            <a:pPr marL="285750" indent="-285750">
              <a:buFont typeface="Arial" panose="020B0604020202020204" pitchFamily="34" charset="0"/>
              <a:buChar char="•"/>
            </a:pPr>
            <a:r>
              <a:rPr lang="en-US" sz="1200" dirty="0">
                <a:solidFill>
                  <a:schemeClr val="accent2"/>
                </a:solidFill>
                <a:latin typeface="Arial" panose="020B0604020202020204" pitchFamily="34" charset="0"/>
                <a:cs typeface="Arial" panose="020B0604020202020204" pitchFamily="34" charset="0"/>
              </a:rPr>
              <a:t>In deep-freeze areas, the air sampling points are de-iced with short bursts of compressed air.</a:t>
            </a:r>
          </a:p>
          <a:p>
            <a:pPr marL="285750" indent="-285750">
              <a:buFont typeface="Arial" panose="020B0604020202020204" pitchFamily="34" charset="0"/>
              <a:buChar char="•"/>
            </a:pPr>
            <a:r>
              <a:rPr lang="en-US" sz="1200" dirty="0">
                <a:solidFill>
                  <a:schemeClr val="accent2"/>
                </a:solidFill>
                <a:latin typeface="Arial" panose="020B0604020202020204" pitchFamily="34" charset="0"/>
                <a:cs typeface="Arial" panose="020B0604020202020204" pitchFamily="34" charset="0"/>
              </a:rPr>
              <a:t>Manual air purge systems are used when purging is to take place occasionally at irregular intervals. The pipe system is purged by manually operating the three-way ball valve.</a:t>
            </a:r>
          </a:p>
          <a:p>
            <a:pPr marL="285750" indent="-285750">
              <a:buFont typeface="Arial" panose="020B0604020202020204" pitchFamily="34" charset="0"/>
              <a:buChar char="•"/>
            </a:pPr>
            <a:r>
              <a:rPr lang="en-US" sz="1200" dirty="0">
                <a:solidFill>
                  <a:schemeClr val="accent2"/>
                </a:solidFill>
                <a:latin typeface="Arial" panose="020B0604020202020204" pitchFamily="34" charset="0"/>
                <a:cs typeface="Arial" panose="020B0604020202020204" pitchFamily="34" charset="0"/>
              </a:rPr>
              <a:t>In projects with manual air purge or automatic air purge, all air sampling points must be planned with clips.</a:t>
            </a:r>
          </a:p>
          <a:p>
            <a:pPr marL="285750" indent="-285750">
              <a:buFont typeface="Arial" panose="020B0604020202020204" pitchFamily="34" charset="0"/>
              <a:buChar char="•"/>
            </a:pPr>
            <a:r>
              <a:rPr lang="en-US" sz="1200" dirty="0">
                <a:solidFill>
                  <a:schemeClr val="accent2"/>
                </a:solidFill>
                <a:latin typeface="Arial" panose="020B0604020202020204" pitchFamily="34" charset="0"/>
                <a:cs typeface="Arial" panose="020B0604020202020204" pitchFamily="34" charset="0"/>
              </a:rPr>
              <a:t>The following illustration shows example project planning with manual air purge.</a:t>
            </a:r>
          </a:p>
        </p:txBody>
      </p:sp>
      <p:pic>
        <p:nvPicPr>
          <p:cNvPr id="7" name="Picture 6">
            <a:extLst>
              <a:ext uri="{FF2B5EF4-FFF2-40B4-BE49-F238E27FC236}">
                <a16:creationId xmlns:a16="http://schemas.microsoft.com/office/drawing/2014/main" id="{0F46BCA8-B563-B11C-02D4-96D0F795C197}"/>
              </a:ext>
            </a:extLst>
          </p:cNvPr>
          <p:cNvPicPr>
            <a:picLocks noChangeAspect="1"/>
          </p:cNvPicPr>
          <p:nvPr/>
        </p:nvPicPr>
        <p:blipFill>
          <a:blip r:embed="rId2"/>
          <a:stretch>
            <a:fillRect/>
          </a:stretch>
        </p:blipFill>
        <p:spPr>
          <a:xfrm>
            <a:off x="6235495" y="715618"/>
            <a:ext cx="5772596" cy="5207885"/>
          </a:xfrm>
          <a:prstGeom prst="rect">
            <a:avLst/>
          </a:prstGeom>
          <a:ln>
            <a:solidFill>
              <a:schemeClr val="accent2"/>
            </a:solidFill>
          </a:ln>
        </p:spPr>
      </p:pic>
    </p:spTree>
    <p:extLst>
      <p:ext uri="{BB962C8B-B14F-4D97-AF65-F5344CB8AC3E}">
        <p14:creationId xmlns:p14="http://schemas.microsoft.com/office/powerpoint/2010/main" val="39112763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90B8A-3D32-B981-49B7-383C1732EB0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E265C96-8EA2-440D-4DAB-9A7116E9F6A0}"/>
              </a:ext>
            </a:extLst>
          </p:cNvPr>
          <p:cNvSpPr>
            <a:spLocks noGrp="1"/>
          </p:cNvSpPr>
          <p:nvPr>
            <p:ph type="title"/>
          </p:nvPr>
        </p:nvSpPr>
        <p:spPr/>
        <p:txBody>
          <a:bodyPr>
            <a:normAutofit fontScale="90000"/>
          </a:bodyPr>
          <a:lstStyle/>
          <a:p>
            <a:r>
              <a:rPr lang="en-US" dirty="0"/>
              <a:t>Example project with automatic air purge system</a:t>
            </a:r>
          </a:p>
        </p:txBody>
      </p:sp>
      <p:sp>
        <p:nvSpPr>
          <p:cNvPr id="3" name="Slide Number Placeholder 2">
            <a:extLst>
              <a:ext uri="{FF2B5EF4-FFF2-40B4-BE49-F238E27FC236}">
                <a16:creationId xmlns:a16="http://schemas.microsoft.com/office/drawing/2014/main" id="{2E061D74-44F8-C4F0-0749-0893AEB3ACA7}"/>
              </a:ext>
            </a:extLst>
          </p:cNvPr>
          <p:cNvSpPr>
            <a:spLocks noGrp="1"/>
          </p:cNvSpPr>
          <p:nvPr>
            <p:ph type="sldNum" sz="quarter" idx="10"/>
          </p:nvPr>
        </p:nvSpPr>
        <p:spPr/>
        <p:txBody>
          <a:bodyPr/>
          <a:lstStyle/>
          <a:p>
            <a:r>
              <a:rPr lang="en-US"/>
              <a:t>Slide </a:t>
            </a:r>
            <a:fld id="{903EA7B1-77EC-A440-B5B8-158D64F1397F}" type="slidenum">
              <a:rPr lang="en-US" smtClean="0"/>
              <a:pPr/>
              <a:t>33</a:t>
            </a:fld>
            <a:endParaRPr lang="en-US" dirty="0"/>
          </a:p>
        </p:txBody>
      </p:sp>
      <p:sp>
        <p:nvSpPr>
          <p:cNvPr id="2" name="TextBox 1">
            <a:extLst>
              <a:ext uri="{FF2B5EF4-FFF2-40B4-BE49-F238E27FC236}">
                <a16:creationId xmlns:a16="http://schemas.microsoft.com/office/drawing/2014/main" id="{5BA60EB2-407B-EE82-4505-618929599E2E}"/>
              </a:ext>
            </a:extLst>
          </p:cNvPr>
          <p:cNvSpPr txBox="1"/>
          <p:nvPr/>
        </p:nvSpPr>
        <p:spPr>
          <a:xfrm>
            <a:off x="572756" y="854110"/>
            <a:ext cx="5154804" cy="3970318"/>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chemeClr val="accent2"/>
                </a:solidFill>
                <a:latin typeface="Arial" panose="020B0604020202020204" pitchFamily="34" charset="0"/>
                <a:cs typeface="Arial" panose="020B0604020202020204" pitchFamily="34" charset="0"/>
              </a:rPr>
              <a:t>You can use a manual air purge or an automatic air purge to clean the pipe system and the air sampling points in difficult areas at certain intervals.</a:t>
            </a:r>
          </a:p>
          <a:p>
            <a:pPr marL="285750" indent="-285750">
              <a:buFont typeface="Arial" panose="020B0604020202020204" pitchFamily="34" charset="0"/>
              <a:buChar char="•"/>
            </a:pPr>
            <a:endParaRPr lang="en-US" sz="1400" dirty="0">
              <a:solidFill>
                <a:schemeClr val="accent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solidFill>
                  <a:schemeClr val="accent2"/>
                </a:solidFill>
                <a:latin typeface="Arial" panose="020B0604020202020204" pitchFamily="34" charset="0"/>
                <a:cs typeface="Arial" panose="020B0604020202020204" pitchFamily="34" charset="0"/>
              </a:rPr>
              <a:t>In very dusty applications, the deposits forming in the pipe system are purged with overpressure via the non-return valves at the pipe branch ends.</a:t>
            </a:r>
          </a:p>
          <a:p>
            <a:pPr marL="285750" indent="-285750">
              <a:buFont typeface="Arial" panose="020B0604020202020204" pitchFamily="34" charset="0"/>
              <a:buChar char="•"/>
            </a:pPr>
            <a:r>
              <a:rPr lang="en-US" sz="1400" dirty="0">
                <a:solidFill>
                  <a:schemeClr val="accent2"/>
                </a:solidFill>
                <a:latin typeface="Arial" panose="020B0604020202020204" pitchFamily="34" charset="0"/>
                <a:cs typeface="Arial" panose="020B0604020202020204" pitchFamily="34" charset="0"/>
              </a:rPr>
              <a:t>In deep-freeze areas, the air sampling points are de-iced with short bursts of compressed air.</a:t>
            </a:r>
          </a:p>
          <a:p>
            <a:pPr marL="285750" indent="-285750">
              <a:buFont typeface="Arial" panose="020B0604020202020204" pitchFamily="34" charset="0"/>
              <a:buChar char="•"/>
            </a:pPr>
            <a:r>
              <a:rPr lang="en-US" sz="1400" dirty="0">
                <a:solidFill>
                  <a:schemeClr val="accent2"/>
                </a:solidFill>
                <a:latin typeface="Arial" panose="020B0604020202020204" pitchFamily="34" charset="0"/>
                <a:cs typeface="Arial" panose="020B0604020202020204" pitchFamily="34" charset="0"/>
              </a:rPr>
              <a:t>Automatic air purge systems are used when purging is to take place relatively frequently at regular intervals. The pipe system is purged with the help of valve control.</a:t>
            </a:r>
          </a:p>
          <a:p>
            <a:pPr marL="285750" indent="-285750">
              <a:buFont typeface="Arial" panose="020B0604020202020204" pitchFamily="34" charset="0"/>
              <a:buChar char="•"/>
            </a:pPr>
            <a:endParaRPr lang="en-US" sz="1400" dirty="0">
              <a:solidFill>
                <a:schemeClr val="accent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solidFill>
                  <a:schemeClr val="accent2"/>
                </a:solidFill>
                <a:latin typeface="Arial" panose="020B0604020202020204" pitchFamily="34" charset="0"/>
                <a:cs typeface="Arial" panose="020B0604020202020204" pitchFamily="34" charset="0"/>
              </a:rPr>
              <a:t>In projects with manual air purge or automatic air purge, all air sampling points must be planned with clips.</a:t>
            </a:r>
          </a:p>
          <a:p>
            <a:pPr marL="285750" indent="-285750">
              <a:buFont typeface="Arial" panose="020B0604020202020204" pitchFamily="34" charset="0"/>
              <a:buChar char="•"/>
            </a:pPr>
            <a:endParaRPr lang="en-US" sz="1400" dirty="0">
              <a:solidFill>
                <a:schemeClr val="accent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solidFill>
                  <a:schemeClr val="accent2"/>
                </a:solidFill>
                <a:latin typeface="Arial" panose="020B0604020202020204" pitchFamily="34" charset="0"/>
                <a:cs typeface="Arial" panose="020B0604020202020204" pitchFamily="34" charset="0"/>
              </a:rPr>
              <a:t>The following illustration shows example project planning with automatic air purge.</a:t>
            </a:r>
          </a:p>
        </p:txBody>
      </p:sp>
      <p:pic>
        <p:nvPicPr>
          <p:cNvPr id="6" name="Picture 5">
            <a:extLst>
              <a:ext uri="{FF2B5EF4-FFF2-40B4-BE49-F238E27FC236}">
                <a16:creationId xmlns:a16="http://schemas.microsoft.com/office/drawing/2014/main" id="{1B211414-D5AD-E176-147F-FF13D2FCFDFA}"/>
              </a:ext>
            </a:extLst>
          </p:cNvPr>
          <p:cNvPicPr>
            <a:picLocks noChangeAspect="1"/>
          </p:cNvPicPr>
          <p:nvPr/>
        </p:nvPicPr>
        <p:blipFill>
          <a:blip r:embed="rId2"/>
          <a:stretch>
            <a:fillRect/>
          </a:stretch>
        </p:blipFill>
        <p:spPr>
          <a:xfrm>
            <a:off x="6376563" y="787576"/>
            <a:ext cx="4927832" cy="5458419"/>
          </a:xfrm>
          <a:prstGeom prst="rect">
            <a:avLst/>
          </a:prstGeom>
          <a:ln>
            <a:solidFill>
              <a:schemeClr val="accent2"/>
            </a:solidFill>
          </a:ln>
        </p:spPr>
      </p:pic>
    </p:spTree>
    <p:extLst>
      <p:ext uri="{BB962C8B-B14F-4D97-AF65-F5344CB8AC3E}">
        <p14:creationId xmlns:p14="http://schemas.microsoft.com/office/powerpoint/2010/main" val="12929759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54F59-03CB-868C-D9A1-24AECD9F9EF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1DF0663-DD14-608C-4E1F-BFC080623C3B}"/>
              </a:ext>
            </a:extLst>
          </p:cNvPr>
          <p:cNvSpPr>
            <a:spLocks noGrp="1"/>
          </p:cNvSpPr>
          <p:nvPr>
            <p:ph type="title"/>
          </p:nvPr>
        </p:nvSpPr>
        <p:spPr/>
        <p:txBody>
          <a:bodyPr>
            <a:normAutofit fontScale="90000"/>
          </a:bodyPr>
          <a:lstStyle/>
          <a:p>
            <a:r>
              <a:rPr lang="en-US" dirty="0"/>
              <a:t>Example project with condensate separator</a:t>
            </a:r>
          </a:p>
        </p:txBody>
      </p:sp>
      <p:sp>
        <p:nvSpPr>
          <p:cNvPr id="3" name="Slide Number Placeholder 2">
            <a:extLst>
              <a:ext uri="{FF2B5EF4-FFF2-40B4-BE49-F238E27FC236}">
                <a16:creationId xmlns:a16="http://schemas.microsoft.com/office/drawing/2014/main" id="{25A4F42C-07EC-781A-FCA4-662119D3C035}"/>
              </a:ext>
            </a:extLst>
          </p:cNvPr>
          <p:cNvSpPr>
            <a:spLocks noGrp="1"/>
          </p:cNvSpPr>
          <p:nvPr>
            <p:ph type="sldNum" sz="quarter" idx="10"/>
          </p:nvPr>
        </p:nvSpPr>
        <p:spPr/>
        <p:txBody>
          <a:bodyPr/>
          <a:lstStyle/>
          <a:p>
            <a:r>
              <a:rPr lang="en-US"/>
              <a:t>Slide </a:t>
            </a:r>
            <a:fld id="{903EA7B1-77EC-A440-B5B8-158D64F1397F}" type="slidenum">
              <a:rPr lang="en-US" smtClean="0"/>
              <a:pPr/>
              <a:t>34</a:t>
            </a:fld>
            <a:endParaRPr lang="en-US" dirty="0"/>
          </a:p>
        </p:txBody>
      </p:sp>
      <p:sp>
        <p:nvSpPr>
          <p:cNvPr id="2" name="TextBox 1">
            <a:extLst>
              <a:ext uri="{FF2B5EF4-FFF2-40B4-BE49-F238E27FC236}">
                <a16:creationId xmlns:a16="http://schemas.microsoft.com/office/drawing/2014/main" id="{47BCF4A5-D1AC-A1C6-2088-47AF1F08BEB2}"/>
              </a:ext>
            </a:extLst>
          </p:cNvPr>
          <p:cNvSpPr txBox="1"/>
          <p:nvPr/>
        </p:nvSpPr>
        <p:spPr>
          <a:xfrm>
            <a:off x="411982" y="984738"/>
            <a:ext cx="5375869" cy="4247317"/>
          </a:xfrm>
          <a:prstGeom prst="rect">
            <a:avLst/>
          </a:prstGeom>
          <a:noFill/>
        </p:spPr>
        <p:txBody>
          <a:bodyPr wrap="square" rtlCol="0">
            <a:spAutoFit/>
          </a:bodyPr>
          <a:lstStyle/>
          <a:p>
            <a:r>
              <a:rPr lang="en-US" dirty="0"/>
              <a:t>A condensate separator is used in monitoring areas where condensate can form in the pipe, for instance</a:t>
            </a:r>
          </a:p>
          <a:p>
            <a:endParaRPr lang="en-US" dirty="0"/>
          </a:p>
          <a:p>
            <a:r>
              <a:rPr lang="en-US" dirty="0"/>
              <a:t>in case of heavily fluctuating temperatures (high humidity),</a:t>
            </a:r>
          </a:p>
          <a:p>
            <a:r>
              <a:rPr lang="en-US" dirty="0"/>
              <a:t>if humid sample air is warmer than the immediate vicinity of the pipe and device,</a:t>
            </a:r>
          </a:p>
          <a:p>
            <a:r>
              <a:rPr lang="en-US" dirty="0"/>
              <a:t>for fresh air monitoring.</a:t>
            </a:r>
          </a:p>
          <a:p>
            <a:r>
              <a:rPr lang="en-US" dirty="0"/>
              <a:t>The condensate separator must be planned at the lowest point of the pipe system before the air filter and the air sampling smoke detector.</a:t>
            </a:r>
          </a:p>
          <a:p>
            <a:endParaRPr lang="en-US" dirty="0"/>
          </a:p>
          <a:p>
            <a:r>
              <a:rPr lang="en-US" dirty="0"/>
              <a:t>The following illustration shows example project planning with a condensate separator.</a:t>
            </a:r>
          </a:p>
          <a:p>
            <a:endParaRPr lang="en-US" dirty="0"/>
          </a:p>
        </p:txBody>
      </p:sp>
      <p:pic>
        <p:nvPicPr>
          <p:cNvPr id="6" name="Picture 5">
            <a:extLst>
              <a:ext uri="{FF2B5EF4-FFF2-40B4-BE49-F238E27FC236}">
                <a16:creationId xmlns:a16="http://schemas.microsoft.com/office/drawing/2014/main" id="{1B6A33C5-2063-715C-17AA-A31059C79303}"/>
              </a:ext>
            </a:extLst>
          </p:cNvPr>
          <p:cNvPicPr>
            <a:picLocks noChangeAspect="1"/>
          </p:cNvPicPr>
          <p:nvPr/>
        </p:nvPicPr>
        <p:blipFill>
          <a:blip r:embed="rId2"/>
          <a:stretch>
            <a:fillRect/>
          </a:stretch>
        </p:blipFill>
        <p:spPr>
          <a:xfrm>
            <a:off x="5764896" y="984738"/>
            <a:ext cx="5731779" cy="5300505"/>
          </a:xfrm>
          <a:prstGeom prst="rect">
            <a:avLst/>
          </a:prstGeom>
          <a:ln>
            <a:solidFill>
              <a:schemeClr val="accent2"/>
            </a:solidFill>
          </a:ln>
        </p:spPr>
      </p:pic>
    </p:spTree>
    <p:extLst>
      <p:ext uri="{BB962C8B-B14F-4D97-AF65-F5344CB8AC3E}">
        <p14:creationId xmlns:p14="http://schemas.microsoft.com/office/powerpoint/2010/main" val="34518087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689E2-E723-EC23-983E-B017D17E8F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990DCCF-CEAC-2B7D-380E-25F75C697A23}"/>
              </a:ext>
            </a:extLst>
          </p:cNvPr>
          <p:cNvSpPr>
            <a:spLocks noGrp="1"/>
          </p:cNvSpPr>
          <p:nvPr>
            <p:ph type="title"/>
          </p:nvPr>
        </p:nvSpPr>
        <p:spPr/>
        <p:txBody>
          <a:bodyPr>
            <a:normAutofit fontScale="90000"/>
          </a:bodyPr>
          <a:lstStyle/>
          <a:p>
            <a:r>
              <a:rPr lang="en-US" dirty="0"/>
              <a:t>Example project with detector boxes</a:t>
            </a:r>
          </a:p>
        </p:txBody>
      </p:sp>
      <p:sp>
        <p:nvSpPr>
          <p:cNvPr id="3" name="Slide Number Placeholder 2">
            <a:extLst>
              <a:ext uri="{FF2B5EF4-FFF2-40B4-BE49-F238E27FC236}">
                <a16:creationId xmlns:a16="http://schemas.microsoft.com/office/drawing/2014/main" id="{9782E640-F540-A359-1372-F668F3617AA8}"/>
              </a:ext>
            </a:extLst>
          </p:cNvPr>
          <p:cNvSpPr>
            <a:spLocks noGrp="1"/>
          </p:cNvSpPr>
          <p:nvPr>
            <p:ph type="sldNum" sz="quarter" idx="10"/>
          </p:nvPr>
        </p:nvSpPr>
        <p:spPr/>
        <p:txBody>
          <a:bodyPr/>
          <a:lstStyle/>
          <a:p>
            <a:r>
              <a:rPr lang="en-US"/>
              <a:t>Slide </a:t>
            </a:r>
            <a:fld id="{903EA7B1-77EC-A440-B5B8-158D64F1397F}" type="slidenum">
              <a:rPr lang="en-US" smtClean="0"/>
              <a:pPr/>
              <a:t>35</a:t>
            </a:fld>
            <a:endParaRPr lang="en-US" dirty="0"/>
          </a:p>
        </p:txBody>
      </p:sp>
      <p:sp>
        <p:nvSpPr>
          <p:cNvPr id="5" name="TextBox 4">
            <a:extLst>
              <a:ext uri="{FF2B5EF4-FFF2-40B4-BE49-F238E27FC236}">
                <a16:creationId xmlns:a16="http://schemas.microsoft.com/office/drawing/2014/main" id="{3B7299D5-4DCB-8865-D568-4106BF8F43A5}"/>
              </a:ext>
            </a:extLst>
          </p:cNvPr>
          <p:cNvSpPr txBox="1"/>
          <p:nvPr/>
        </p:nvSpPr>
        <p:spPr>
          <a:xfrm>
            <a:off x="695325" y="1154112"/>
            <a:ext cx="4670495" cy="3139321"/>
          </a:xfrm>
          <a:prstGeom prst="rect">
            <a:avLst/>
          </a:prstGeom>
          <a:noFill/>
        </p:spPr>
        <p:txBody>
          <a:bodyPr wrap="square">
            <a:spAutoFit/>
          </a:bodyPr>
          <a:lstStyle/>
          <a:p>
            <a:r>
              <a:rPr lang="en-US" dirty="0"/>
              <a:t>You can use detector boxes for the following applications:</a:t>
            </a:r>
          </a:p>
          <a:p>
            <a:endParaRPr lang="en-US" dirty="0"/>
          </a:p>
          <a:p>
            <a:r>
              <a:rPr lang="en-US" dirty="0"/>
              <a:t>Setup of a dual detection dependency</a:t>
            </a:r>
          </a:p>
          <a:p>
            <a:r>
              <a:rPr lang="en-US" dirty="0"/>
              <a:t>Localization of the pipe branch exposed to smoke in multi-branch pipe systems</a:t>
            </a:r>
          </a:p>
          <a:p>
            <a:r>
              <a:rPr lang="en-US" dirty="0"/>
              <a:t>Increase of the sensitivity of multi-branch pipe systems</a:t>
            </a:r>
          </a:p>
          <a:p>
            <a:r>
              <a:rPr lang="en-US" dirty="0"/>
              <a:t>The following illustration shows example project planning with detector boxes.</a:t>
            </a:r>
          </a:p>
          <a:p>
            <a:endParaRPr lang="en-US" dirty="0"/>
          </a:p>
        </p:txBody>
      </p:sp>
      <p:pic>
        <p:nvPicPr>
          <p:cNvPr id="7" name="Picture 6">
            <a:extLst>
              <a:ext uri="{FF2B5EF4-FFF2-40B4-BE49-F238E27FC236}">
                <a16:creationId xmlns:a16="http://schemas.microsoft.com/office/drawing/2014/main" id="{98198B10-35B9-EAC6-8819-CD58A54117D9}"/>
              </a:ext>
            </a:extLst>
          </p:cNvPr>
          <p:cNvPicPr>
            <a:picLocks noChangeAspect="1"/>
          </p:cNvPicPr>
          <p:nvPr/>
        </p:nvPicPr>
        <p:blipFill>
          <a:blip r:embed="rId2"/>
          <a:stretch>
            <a:fillRect/>
          </a:stretch>
        </p:blipFill>
        <p:spPr>
          <a:xfrm>
            <a:off x="6627202" y="337493"/>
            <a:ext cx="4693416" cy="5559110"/>
          </a:xfrm>
          <a:prstGeom prst="rect">
            <a:avLst/>
          </a:prstGeom>
        </p:spPr>
      </p:pic>
    </p:spTree>
    <p:extLst>
      <p:ext uri="{BB962C8B-B14F-4D97-AF65-F5344CB8AC3E}">
        <p14:creationId xmlns:p14="http://schemas.microsoft.com/office/powerpoint/2010/main" val="14366129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6153B-88CE-AFB6-1CEA-6D2DE0D50E4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57BFF3B-94CC-1AE7-89A8-EAF070212726}"/>
              </a:ext>
            </a:extLst>
          </p:cNvPr>
          <p:cNvSpPr>
            <a:spLocks noGrp="1"/>
          </p:cNvSpPr>
          <p:nvPr>
            <p:ph type="title"/>
          </p:nvPr>
        </p:nvSpPr>
        <p:spPr/>
        <p:txBody>
          <a:bodyPr>
            <a:normAutofit fontScale="90000"/>
          </a:bodyPr>
          <a:lstStyle/>
          <a:p>
            <a:r>
              <a:rPr lang="en-US" dirty="0"/>
              <a:t>Example project with dual detection dependency</a:t>
            </a:r>
          </a:p>
        </p:txBody>
      </p:sp>
      <p:sp>
        <p:nvSpPr>
          <p:cNvPr id="3" name="Slide Number Placeholder 2">
            <a:extLst>
              <a:ext uri="{FF2B5EF4-FFF2-40B4-BE49-F238E27FC236}">
                <a16:creationId xmlns:a16="http://schemas.microsoft.com/office/drawing/2014/main" id="{C4229B28-712B-EFCE-2B2F-A7E62EC09F87}"/>
              </a:ext>
            </a:extLst>
          </p:cNvPr>
          <p:cNvSpPr>
            <a:spLocks noGrp="1"/>
          </p:cNvSpPr>
          <p:nvPr>
            <p:ph type="sldNum" sz="quarter" idx="10"/>
          </p:nvPr>
        </p:nvSpPr>
        <p:spPr/>
        <p:txBody>
          <a:bodyPr/>
          <a:lstStyle/>
          <a:p>
            <a:r>
              <a:rPr lang="en-US"/>
              <a:t>Slide </a:t>
            </a:r>
            <a:fld id="{903EA7B1-77EC-A440-B5B8-158D64F1397F}" type="slidenum">
              <a:rPr lang="en-US" smtClean="0"/>
              <a:pPr/>
              <a:t>36</a:t>
            </a:fld>
            <a:endParaRPr lang="en-US" dirty="0"/>
          </a:p>
        </p:txBody>
      </p:sp>
      <p:sp>
        <p:nvSpPr>
          <p:cNvPr id="2" name="TextBox 1">
            <a:extLst>
              <a:ext uri="{FF2B5EF4-FFF2-40B4-BE49-F238E27FC236}">
                <a16:creationId xmlns:a16="http://schemas.microsoft.com/office/drawing/2014/main" id="{2C92C35A-3CD5-2895-999B-471557C4AB33}"/>
              </a:ext>
            </a:extLst>
          </p:cNvPr>
          <p:cNvSpPr txBox="1"/>
          <p:nvPr/>
        </p:nvSpPr>
        <p:spPr>
          <a:xfrm>
            <a:off x="331596" y="894303"/>
            <a:ext cx="4843305" cy="4247317"/>
          </a:xfrm>
          <a:prstGeom prst="rect">
            <a:avLst/>
          </a:prstGeom>
          <a:noFill/>
        </p:spPr>
        <p:txBody>
          <a:bodyPr wrap="square" rtlCol="0">
            <a:spAutoFit/>
          </a:bodyPr>
          <a:lstStyle/>
          <a:p>
            <a:r>
              <a:rPr lang="en-US" dirty="0"/>
              <a:t>With dual detection dependency, the fire alarm state is only initiated when both detector modules send alarm signals. As soon as the first detector module responds, both an internal alarm and a control function can be initiated.</a:t>
            </a:r>
          </a:p>
          <a:p>
            <a:endParaRPr lang="en-US" dirty="0"/>
          </a:p>
          <a:p>
            <a:r>
              <a:rPr lang="en-US" dirty="0"/>
              <a:t>To project plan a dual detection dependency, you will need two detector modules in the air sampling smoke detector. The pipe system is connected using the pipe adapter PA-Y-A to the air sampling smoke detector.</a:t>
            </a:r>
          </a:p>
          <a:p>
            <a:endParaRPr lang="en-US" dirty="0"/>
          </a:p>
          <a:p>
            <a:r>
              <a:rPr lang="en-US" dirty="0"/>
              <a:t>The following illustration shows example project planning with dual detection dependency.</a:t>
            </a:r>
          </a:p>
          <a:p>
            <a:endParaRPr lang="en-US" dirty="0"/>
          </a:p>
        </p:txBody>
      </p:sp>
      <p:pic>
        <p:nvPicPr>
          <p:cNvPr id="6" name="Picture 5">
            <a:extLst>
              <a:ext uri="{FF2B5EF4-FFF2-40B4-BE49-F238E27FC236}">
                <a16:creationId xmlns:a16="http://schemas.microsoft.com/office/drawing/2014/main" id="{F9F0B21B-B0D7-EBDC-D2DB-2902FEA6F2AB}"/>
              </a:ext>
            </a:extLst>
          </p:cNvPr>
          <p:cNvPicPr>
            <a:picLocks noChangeAspect="1"/>
          </p:cNvPicPr>
          <p:nvPr/>
        </p:nvPicPr>
        <p:blipFill>
          <a:blip r:embed="rId2"/>
          <a:stretch>
            <a:fillRect/>
          </a:stretch>
        </p:blipFill>
        <p:spPr>
          <a:xfrm>
            <a:off x="5519849" y="715618"/>
            <a:ext cx="5976826" cy="5373743"/>
          </a:xfrm>
          <a:prstGeom prst="rect">
            <a:avLst/>
          </a:prstGeom>
          <a:ln>
            <a:solidFill>
              <a:schemeClr val="accent2"/>
            </a:solidFill>
          </a:ln>
        </p:spPr>
      </p:pic>
    </p:spTree>
    <p:extLst>
      <p:ext uri="{BB962C8B-B14F-4D97-AF65-F5344CB8AC3E}">
        <p14:creationId xmlns:p14="http://schemas.microsoft.com/office/powerpoint/2010/main" val="25125499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D3D36-DDBA-E2EB-CCAA-B4CC6029453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81FAE79-1BBE-41B5-C82C-165A8EC8013A}"/>
              </a:ext>
            </a:extLst>
          </p:cNvPr>
          <p:cNvSpPr>
            <a:spLocks noGrp="1"/>
          </p:cNvSpPr>
          <p:nvPr>
            <p:ph type="title"/>
          </p:nvPr>
        </p:nvSpPr>
        <p:spPr/>
        <p:txBody>
          <a:bodyPr>
            <a:normAutofit fontScale="90000"/>
          </a:bodyPr>
          <a:lstStyle/>
          <a:p>
            <a:r>
              <a:rPr lang="en-US" dirty="0"/>
              <a:t>Example project with ceiling feed-through</a:t>
            </a:r>
          </a:p>
        </p:txBody>
      </p:sp>
      <p:sp>
        <p:nvSpPr>
          <p:cNvPr id="3" name="Slide Number Placeholder 2">
            <a:extLst>
              <a:ext uri="{FF2B5EF4-FFF2-40B4-BE49-F238E27FC236}">
                <a16:creationId xmlns:a16="http://schemas.microsoft.com/office/drawing/2014/main" id="{CB9AA609-1C37-9D4F-4B8E-80470CBE8F1C}"/>
              </a:ext>
            </a:extLst>
          </p:cNvPr>
          <p:cNvSpPr>
            <a:spLocks noGrp="1"/>
          </p:cNvSpPr>
          <p:nvPr>
            <p:ph type="sldNum" sz="quarter" idx="10"/>
          </p:nvPr>
        </p:nvSpPr>
        <p:spPr/>
        <p:txBody>
          <a:bodyPr/>
          <a:lstStyle/>
          <a:p>
            <a:r>
              <a:rPr lang="en-US"/>
              <a:t>Slide </a:t>
            </a:r>
            <a:fld id="{903EA7B1-77EC-A440-B5B8-158D64F1397F}" type="slidenum">
              <a:rPr lang="en-US" smtClean="0"/>
              <a:pPr/>
              <a:t>37</a:t>
            </a:fld>
            <a:endParaRPr lang="en-US" dirty="0"/>
          </a:p>
        </p:txBody>
      </p:sp>
      <p:sp>
        <p:nvSpPr>
          <p:cNvPr id="2" name="TextBox 1">
            <a:extLst>
              <a:ext uri="{FF2B5EF4-FFF2-40B4-BE49-F238E27FC236}">
                <a16:creationId xmlns:a16="http://schemas.microsoft.com/office/drawing/2014/main" id="{CEC636B3-09A8-E61B-D27E-E32C0F70EBDB}"/>
              </a:ext>
            </a:extLst>
          </p:cNvPr>
          <p:cNvSpPr txBox="1"/>
          <p:nvPr/>
        </p:nvSpPr>
        <p:spPr>
          <a:xfrm>
            <a:off x="502418" y="964642"/>
            <a:ext cx="5593582" cy="5909310"/>
          </a:xfrm>
          <a:prstGeom prst="rect">
            <a:avLst/>
          </a:prstGeom>
          <a:noFill/>
        </p:spPr>
        <p:txBody>
          <a:bodyPr wrap="square" rtlCol="0">
            <a:spAutoFit/>
          </a:bodyPr>
          <a:lstStyle/>
          <a:p>
            <a:r>
              <a:rPr lang="en-US" dirty="0"/>
              <a:t>Ceiling feed-throughs are used when the pipe system is to be installed at a distance from the air sampling points, e.g. to conceal the pipe system in areas with high aesthetic requirements. The air sampling points are fixed in a false ceiling and channeled to the pipe system via hose lines.</a:t>
            </a:r>
          </a:p>
          <a:p>
            <a:endParaRPr lang="en-US" dirty="0"/>
          </a:p>
          <a:p>
            <a:r>
              <a:rPr lang="en-US" dirty="0"/>
              <a:t>The effective distance of the air sampling points is increased by the length of the hose in the case of ceiling feed-throughs.</a:t>
            </a:r>
          </a:p>
          <a:p>
            <a:endParaRPr lang="en-US" dirty="0"/>
          </a:p>
          <a:p>
            <a:r>
              <a:rPr lang="en-US" dirty="0"/>
              <a:t>In projects with ceiling feed-throughs, you must measure the distance of the air sampling points on the actual pipe system. If the distance between the air sampling points is less than or equal to the normative specifications, conformity to the selected standard is fulfilled.</a:t>
            </a:r>
          </a:p>
          <a:p>
            <a:endParaRPr lang="en-US" dirty="0"/>
          </a:p>
          <a:p>
            <a:r>
              <a:rPr lang="en-US" dirty="0"/>
              <a:t>The following illustration shows example project planning with ceiling feed-through.</a:t>
            </a:r>
          </a:p>
          <a:p>
            <a:endParaRPr lang="en-US" dirty="0"/>
          </a:p>
          <a:p>
            <a:r>
              <a:rPr lang="en-US" dirty="0"/>
              <a:t>C</a:t>
            </a:r>
          </a:p>
        </p:txBody>
      </p:sp>
      <p:pic>
        <p:nvPicPr>
          <p:cNvPr id="6" name="Picture 5">
            <a:extLst>
              <a:ext uri="{FF2B5EF4-FFF2-40B4-BE49-F238E27FC236}">
                <a16:creationId xmlns:a16="http://schemas.microsoft.com/office/drawing/2014/main" id="{E414611F-557C-7EBD-625F-34B09BFF7642}"/>
              </a:ext>
            </a:extLst>
          </p:cNvPr>
          <p:cNvPicPr>
            <a:picLocks noChangeAspect="1"/>
          </p:cNvPicPr>
          <p:nvPr/>
        </p:nvPicPr>
        <p:blipFill>
          <a:blip r:embed="rId2"/>
          <a:stretch>
            <a:fillRect/>
          </a:stretch>
        </p:blipFill>
        <p:spPr>
          <a:xfrm>
            <a:off x="6096000" y="901235"/>
            <a:ext cx="5947207" cy="4992123"/>
          </a:xfrm>
          <a:prstGeom prst="rect">
            <a:avLst/>
          </a:prstGeom>
          <a:ln>
            <a:solidFill>
              <a:schemeClr val="accent2"/>
            </a:solidFill>
          </a:ln>
        </p:spPr>
      </p:pic>
    </p:spTree>
    <p:extLst>
      <p:ext uri="{BB962C8B-B14F-4D97-AF65-F5344CB8AC3E}">
        <p14:creationId xmlns:p14="http://schemas.microsoft.com/office/powerpoint/2010/main" val="17352271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290B4-0E07-49E6-8D99-6A47623C9DC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8E0699-ACEA-0D12-F504-450D0375E7EC}"/>
              </a:ext>
            </a:extLst>
          </p:cNvPr>
          <p:cNvSpPr>
            <a:spLocks noGrp="1"/>
          </p:cNvSpPr>
          <p:nvPr>
            <p:ph type="title"/>
          </p:nvPr>
        </p:nvSpPr>
        <p:spPr/>
        <p:txBody>
          <a:bodyPr>
            <a:normAutofit fontScale="90000"/>
          </a:bodyPr>
          <a:lstStyle/>
          <a:p>
            <a:r>
              <a:rPr lang="en-US" dirty="0"/>
              <a:t>Example project with customized components</a:t>
            </a:r>
          </a:p>
        </p:txBody>
      </p:sp>
      <p:sp>
        <p:nvSpPr>
          <p:cNvPr id="3" name="Slide Number Placeholder 2">
            <a:extLst>
              <a:ext uri="{FF2B5EF4-FFF2-40B4-BE49-F238E27FC236}">
                <a16:creationId xmlns:a16="http://schemas.microsoft.com/office/drawing/2014/main" id="{AD8D9F8C-4C9F-2303-14CA-57FDA62D75BA}"/>
              </a:ext>
            </a:extLst>
          </p:cNvPr>
          <p:cNvSpPr>
            <a:spLocks noGrp="1"/>
          </p:cNvSpPr>
          <p:nvPr>
            <p:ph type="sldNum" sz="quarter" idx="10"/>
          </p:nvPr>
        </p:nvSpPr>
        <p:spPr/>
        <p:txBody>
          <a:bodyPr/>
          <a:lstStyle/>
          <a:p>
            <a:r>
              <a:rPr lang="en-US"/>
              <a:t>Slide </a:t>
            </a:r>
            <a:fld id="{903EA7B1-77EC-A440-B5B8-158D64F1397F}" type="slidenum">
              <a:rPr lang="en-US" smtClean="0"/>
              <a:pPr/>
              <a:t>38</a:t>
            </a:fld>
            <a:endParaRPr lang="en-US" dirty="0"/>
          </a:p>
        </p:txBody>
      </p:sp>
      <p:sp>
        <p:nvSpPr>
          <p:cNvPr id="2" name="TextBox 1">
            <a:extLst>
              <a:ext uri="{FF2B5EF4-FFF2-40B4-BE49-F238E27FC236}">
                <a16:creationId xmlns:a16="http://schemas.microsoft.com/office/drawing/2014/main" id="{4F384CBD-A4C2-7DEB-B9D8-9413E57BDA6F}"/>
              </a:ext>
            </a:extLst>
          </p:cNvPr>
          <p:cNvSpPr txBox="1"/>
          <p:nvPr/>
        </p:nvSpPr>
        <p:spPr>
          <a:xfrm>
            <a:off x="622998" y="944545"/>
            <a:ext cx="5365820" cy="3139321"/>
          </a:xfrm>
          <a:prstGeom prst="rect">
            <a:avLst/>
          </a:prstGeom>
          <a:noFill/>
        </p:spPr>
        <p:txBody>
          <a:bodyPr wrap="square" rtlCol="0">
            <a:spAutoFit/>
          </a:bodyPr>
          <a:lstStyle/>
          <a:p>
            <a:r>
              <a:rPr lang="en-US" dirty="0"/>
              <a:t>You can create customized components to define your own pipe diameters or define your own components based on existing components.</a:t>
            </a:r>
          </a:p>
          <a:p>
            <a:endParaRPr lang="en-US" dirty="0"/>
          </a:p>
          <a:p>
            <a:r>
              <a:rPr lang="en-US" dirty="0"/>
              <a:t>To connect pipe systems with different pipe diameters to each other, you need the adapter for customized components.</a:t>
            </a:r>
          </a:p>
          <a:p>
            <a:endParaRPr lang="en-US" dirty="0"/>
          </a:p>
          <a:p>
            <a:r>
              <a:rPr lang="en-US" dirty="0"/>
              <a:t>The following illustration shows example project planning with customized components.</a:t>
            </a:r>
          </a:p>
          <a:p>
            <a:endParaRPr lang="en-US" dirty="0"/>
          </a:p>
        </p:txBody>
      </p:sp>
      <p:pic>
        <p:nvPicPr>
          <p:cNvPr id="6" name="Picture 5">
            <a:extLst>
              <a:ext uri="{FF2B5EF4-FFF2-40B4-BE49-F238E27FC236}">
                <a16:creationId xmlns:a16="http://schemas.microsoft.com/office/drawing/2014/main" id="{B61D48D0-9F05-9F99-7FD0-EEA18B4BB7C9}"/>
              </a:ext>
            </a:extLst>
          </p:cNvPr>
          <p:cNvPicPr>
            <a:picLocks noChangeAspect="1"/>
          </p:cNvPicPr>
          <p:nvPr/>
        </p:nvPicPr>
        <p:blipFill>
          <a:blip r:embed="rId2"/>
          <a:stretch>
            <a:fillRect/>
          </a:stretch>
        </p:blipFill>
        <p:spPr>
          <a:xfrm>
            <a:off x="6402271" y="715618"/>
            <a:ext cx="4968192" cy="5384099"/>
          </a:xfrm>
          <a:prstGeom prst="rect">
            <a:avLst/>
          </a:prstGeom>
        </p:spPr>
      </p:pic>
    </p:spTree>
    <p:extLst>
      <p:ext uri="{BB962C8B-B14F-4D97-AF65-F5344CB8AC3E}">
        <p14:creationId xmlns:p14="http://schemas.microsoft.com/office/powerpoint/2010/main" val="5783481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BA162-A5E5-F16F-5709-E3108F5EB7B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0B354C7-4B26-4F5B-B1B3-2AC5E1C02319}"/>
              </a:ext>
            </a:extLst>
          </p:cNvPr>
          <p:cNvSpPr>
            <a:spLocks noGrp="1"/>
          </p:cNvSpPr>
          <p:nvPr>
            <p:ph type="title"/>
          </p:nvPr>
        </p:nvSpPr>
        <p:spPr/>
        <p:txBody>
          <a:bodyPr>
            <a:normAutofit fontScale="90000"/>
          </a:bodyPr>
          <a:lstStyle/>
          <a:p>
            <a:r>
              <a:rPr lang="en-US" dirty="0"/>
              <a:t>Example project with parallel air filters</a:t>
            </a:r>
          </a:p>
        </p:txBody>
      </p:sp>
      <p:sp>
        <p:nvSpPr>
          <p:cNvPr id="3" name="Slide Number Placeholder 2">
            <a:extLst>
              <a:ext uri="{FF2B5EF4-FFF2-40B4-BE49-F238E27FC236}">
                <a16:creationId xmlns:a16="http://schemas.microsoft.com/office/drawing/2014/main" id="{CC38CE02-EBC8-23EE-29BC-630A68C19BA1}"/>
              </a:ext>
            </a:extLst>
          </p:cNvPr>
          <p:cNvSpPr>
            <a:spLocks noGrp="1"/>
          </p:cNvSpPr>
          <p:nvPr>
            <p:ph type="sldNum" sz="quarter" idx="10"/>
          </p:nvPr>
        </p:nvSpPr>
        <p:spPr/>
        <p:txBody>
          <a:bodyPr/>
          <a:lstStyle/>
          <a:p>
            <a:r>
              <a:rPr lang="en-US"/>
              <a:t>Slide </a:t>
            </a:r>
            <a:fld id="{903EA7B1-77EC-A440-B5B8-158D64F1397F}" type="slidenum">
              <a:rPr lang="en-US" smtClean="0"/>
              <a:pPr/>
              <a:t>39</a:t>
            </a:fld>
            <a:endParaRPr lang="en-US" dirty="0"/>
          </a:p>
        </p:txBody>
      </p:sp>
      <p:sp>
        <p:nvSpPr>
          <p:cNvPr id="2" name="TextBox 1">
            <a:extLst>
              <a:ext uri="{FF2B5EF4-FFF2-40B4-BE49-F238E27FC236}">
                <a16:creationId xmlns:a16="http://schemas.microsoft.com/office/drawing/2014/main" id="{993903DA-0A0A-1862-A8A1-678C1AFDFC28}"/>
              </a:ext>
            </a:extLst>
          </p:cNvPr>
          <p:cNvSpPr txBox="1"/>
          <p:nvPr/>
        </p:nvSpPr>
        <p:spPr>
          <a:xfrm>
            <a:off x="546410" y="1126273"/>
            <a:ext cx="4822964" cy="3693319"/>
          </a:xfrm>
          <a:prstGeom prst="rect">
            <a:avLst/>
          </a:prstGeom>
          <a:noFill/>
        </p:spPr>
        <p:txBody>
          <a:bodyPr wrap="square" rtlCol="0">
            <a:spAutoFit/>
          </a:bodyPr>
          <a:lstStyle/>
          <a:p>
            <a:r>
              <a:rPr lang="en-US" dirty="0"/>
              <a:t>To extend maintenance intervals, several air filters can be operated in parallel in the main intake line of the pipe supply. The pipe supply coming from the air sampling smoke detector is divided into two or more branches to which air filters of the same type are connected. The individual pipe supply lines are then brought together again to form a joint pipe supply line.</a:t>
            </a:r>
          </a:p>
          <a:p>
            <a:endParaRPr lang="en-US" dirty="0"/>
          </a:p>
          <a:p>
            <a:r>
              <a:rPr lang="en-US" dirty="0"/>
              <a:t>The following illustration shows example project planning with parallel air filters.</a:t>
            </a:r>
          </a:p>
          <a:p>
            <a:endParaRPr lang="en-US" dirty="0"/>
          </a:p>
          <a:p>
            <a:endParaRPr lang="en-US" dirty="0"/>
          </a:p>
        </p:txBody>
      </p:sp>
      <p:pic>
        <p:nvPicPr>
          <p:cNvPr id="6" name="Picture 5">
            <a:extLst>
              <a:ext uri="{FF2B5EF4-FFF2-40B4-BE49-F238E27FC236}">
                <a16:creationId xmlns:a16="http://schemas.microsoft.com/office/drawing/2014/main" id="{632041F6-5368-27E8-ACC4-A5F27CA38F9F}"/>
              </a:ext>
            </a:extLst>
          </p:cNvPr>
          <p:cNvPicPr>
            <a:picLocks noChangeAspect="1"/>
          </p:cNvPicPr>
          <p:nvPr/>
        </p:nvPicPr>
        <p:blipFill>
          <a:blip r:embed="rId2"/>
          <a:stretch>
            <a:fillRect/>
          </a:stretch>
        </p:blipFill>
        <p:spPr>
          <a:xfrm>
            <a:off x="5369374" y="715618"/>
            <a:ext cx="6276216" cy="5289231"/>
          </a:xfrm>
          <a:prstGeom prst="rect">
            <a:avLst/>
          </a:prstGeom>
          <a:ln>
            <a:solidFill>
              <a:schemeClr val="accent2"/>
            </a:solidFill>
          </a:ln>
        </p:spPr>
      </p:pic>
    </p:spTree>
    <p:extLst>
      <p:ext uri="{BB962C8B-B14F-4D97-AF65-F5344CB8AC3E}">
        <p14:creationId xmlns:p14="http://schemas.microsoft.com/office/powerpoint/2010/main" val="2891778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6E19D0-14EE-A75D-3110-9959F097472B}"/>
              </a:ext>
            </a:extLst>
          </p:cNvPr>
          <p:cNvSpPr>
            <a:spLocks noGrp="1"/>
          </p:cNvSpPr>
          <p:nvPr>
            <p:ph type="title"/>
          </p:nvPr>
        </p:nvSpPr>
        <p:spPr/>
        <p:txBody>
          <a:bodyPr>
            <a:normAutofit fontScale="90000"/>
          </a:bodyPr>
          <a:lstStyle/>
          <a:p>
            <a:r>
              <a:rPr lang="en-US" dirty="0"/>
              <a:t>Various Related Calculation modes built in Option</a:t>
            </a:r>
          </a:p>
        </p:txBody>
      </p:sp>
      <p:sp>
        <p:nvSpPr>
          <p:cNvPr id="3" name="Slide Number Placeholder 2">
            <a:extLst>
              <a:ext uri="{FF2B5EF4-FFF2-40B4-BE49-F238E27FC236}">
                <a16:creationId xmlns:a16="http://schemas.microsoft.com/office/drawing/2014/main" id="{2C2040B3-60B4-B830-ACF7-828C2CD51982}"/>
              </a:ext>
            </a:extLst>
          </p:cNvPr>
          <p:cNvSpPr>
            <a:spLocks noGrp="1"/>
          </p:cNvSpPr>
          <p:nvPr>
            <p:ph type="sldNum" sz="quarter" idx="10"/>
          </p:nvPr>
        </p:nvSpPr>
        <p:spPr/>
        <p:txBody>
          <a:bodyPr/>
          <a:lstStyle/>
          <a:p>
            <a:r>
              <a:rPr lang="en-US"/>
              <a:t>Slide </a:t>
            </a:r>
            <a:fld id="{903EA7B1-77EC-A440-B5B8-158D64F1397F}" type="slidenum">
              <a:rPr lang="en-US" smtClean="0"/>
              <a:pPr/>
              <a:t>4</a:t>
            </a:fld>
            <a:endParaRPr lang="en-US" dirty="0"/>
          </a:p>
        </p:txBody>
      </p:sp>
      <p:sp>
        <p:nvSpPr>
          <p:cNvPr id="5" name="TextBox 4">
            <a:extLst>
              <a:ext uri="{FF2B5EF4-FFF2-40B4-BE49-F238E27FC236}">
                <a16:creationId xmlns:a16="http://schemas.microsoft.com/office/drawing/2014/main" id="{68FF8712-98B2-CD39-8AF1-AABFF913AA90}"/>
              </a:ext>
            </a:extLst>
          </p:cNvPr>
          <p:cNvSpPr txBox="1"/>
          <p:nvPr/>
        </p:nvSpPr>
        <p:spPr>
          <a:xfrm>
            <a:off x="602901" y="1095270"/>
            <a:ext cx="10822075" cy="4770537"/>
          </a:xfrm>
          <a:prstGeom prst="rect">
            <a:avLst/>
          </a:prstGeom>
          <a:solidFill>
            <a:schemeClr val="accent3">
              <a:lumMod val="40000"/>
              <a:lumOff val="60000"/>
            </a:schemeClr>
          </a:solidFill>
          <a:ln>
            <a:solidFill>
              <a:srgbClr val="CCCCFF"/>
            </a:solidFill>
          </a:ln>
        </p:spPr>
        <p:txBody>
          <a:bodyPr wrap="square" rtlCol="0">
            <a:spAutoFit/>
          </a:bodyPr>
          <a:lstStyle/>
          <a:p>
            <a:r>
              <a:rPr lang="en-US" sz="2400" b="1" dirty="0">
                <a:solidFill>
                  <a:schemeClr val="accent2"/>
                </a:solidFill>
                <a:latin typeface="Arial" panose="020B0604020202020204" pitchFamily="34" charset="0"/>
                <a:cs typeface="Arial" panose="020B0604020202020204" pitchFamily="34" charset="0"/>
              </a:rPr>
              <a:t>Calculation modes</a:t>
            </a:r>
          </a:p>
          <a:p>
            <a:pPr marL="285750" indent="-285750">
              <a:buFont typeface="Arial" panose="020B0604020202020204" pitchFamily="34" charset="0"/>
              <a:buChar char="•"/>
            </a:pPr>
            <a:r>
              <a:rPr lang="en-US" sz="1600" dirty="0">
                <a:solidFill>
                  <a:schemeClr val="accent2"/>
                </a:solidFill>
                <a:latin typeface="Arial" panose="020B0604020202020204" pitchFamily="34" charset="0"/>
                <a:cs typeface="Arial" panose="020B0604020202020204" pitchFamily="34" charset="0"/>
              </a:rPr>
              <a:t>Various calculations for different project plans are possible with the software. The buttons of the calculation modes can be found in the toolbar of the editor .</a:t>
            </a:r>
          </a:p>
          <a:p>
            <a:endParaRPr lang="en-US" dirty="0">
              <a:solidFill>
                <a:schemeClr val="accent2"/>
              </a:solidFill>
              <a:latin typeface="Arial" panose="020B0604020202020204" pitchFamily="34" charset="0"/>
              <a:cs typeface="Arial" panose="020B0604020202020204" pitchFamily="34" charset="0"/>
            </a:endParaRPr>
          </a:p>
          <a:p>
            <a:r>
              <a:rPr lang="en-US" sz="2000" b="1" dirty="0">
                <a:solidFill>
                  <a:schemeClr val="accent2"/>
                </a:solidFill>
                <a:latin typeface="Arial" panose="020B0604020202020204" pitchFamily="34" charset="0"/>
                <a:cs typeface="Arial" panose="020B0604020202020204" pitchFamily="34" charset="0"/>
              </a:rPr>
              <a:t>Calculation mode for existing pipe systems </a:t>
            </a:r>
          </a:p>
          <a:p>
            <a:pPr marL="742950" lvl="1" indent="-285750">
              <a:buFont typeface="Wingdings" panose="05000000000000000000" pitchFamily="2" charset="2"/>
              <a:buChar char="ü"/>
            </a:pPr>
            <a:r>
              <a:rPr lang="en-US" sz="1600" dirty="0">
                <a:solidFill>
                  <a:schemeClr val="accent2"/>
                </a:solidFill>
                <a:latin typeface="Arial" panose="020B0604020202020204" pitchFamily="34" charset="0"/>
                <a:cs typeface="Arial" panose="020B0604020202020204" pitchFamily="34" charset="0"/>
              </a:rPr>
              <a:t>In the calculation mode for existing pipe systems, you can calculate a pipe system that has already been designed if the diameters of the air sampling points have already been defined. </a:t>
            </a:r>
          </a:p>
          <a:p>
            <a:pPr marL="742950" lvl="1" indent="-285750">
              <a:buFont typeface="Wingdings" panose="05000000000000000000" pitchFamily="2" charset="2"/>
              <a:buChar char="ü"/>
            </a:pPr>
            <a:r>
              <a:rPr lang="en-US" sz="1600" dirty="0">
                <a:solidFill>
                  <a:schemeClr val="accent2"/>
                </a:solidFill>
                <a:latin typeface="Arial" panose="020B0604020202020204" pitchFamily="34" charset="0"/>
                <a:cs typeface="Arial" panose="020B0604020202020204" pitchFamily="34" charset="0"/>
              </a:rPr>
              <a:t>The software determines the maximum transport time, the balance as well as the minimum and maximum sensitivity per air sampling point.</a:t>
            </a:r>
          </a:p>
          <a:p>
            <a:pPr marL="285750" indent="-285750">
              <a:buFont typeface="Wingdings" panose="05000000000000000000" pitchFamily="2" charset="2"/>
              <a:buChar char="§"/>
            </a:pPr>
            <a:r>
              <a:rPr lang="en-US" sz="1600" b="1" dirty="0">
                <a:solidFill>
                  <a:schemeClr val="accent2"/>
                </a:solidFill>
                <a:latin typeface="Arial" panose="020B0604020202020204" pitchFamily="34" charset="0"/>
                <a:cs typeface="Arial" panose="020B0604020202020204" pitchFamily="34" charset="0"/>
              </a:rPr>
              <a:t>Automatic calculation mode for new pipe systems </a:t>
            </a:r>
          </a:p>
          <a:p>
            <a:pPr marL="742950" lvl="1" indent="-285750">
              <a:buFont typeface="Wingdings" panose="05000000000000000000" pitchFamily="2" charset="2"/>
              <a:buChar char="ü"/>
            </a:pPr>
            <a:r>
              <a:rPr lang="en-US" sz="1600" dirty="0">
                <a:solidFill>
                  <a:schemeClr val="accent2"/>
                </a:solidFill>
                <a:latin typeface="Arial" panose="020B0604020202020204" pitchFamily="34" charset="0"/>
                <a:cs typeface="Arial" panose="020B0604020202020204" pitchFamily="34" charset="0"/>
              </a:rPr>
              <a:t>In the automatic calculation mode, you can automatically calculate a new pipe system. The software determines the diameter of the air sampling points under compliance with the specified balance and transport time.</a:t>
            </a:r>
          </a:p>
          <a:p>
            <a:pPr marL="285750" indent="-285750">
              <a:buFont typeface="Wingdings" panose="05000000000000000000" pitchFamily="2" charset="2"/>
              <a:buChar char="§"/>
            </a:pPr>
            <a:r>
              <a:rPr lang="en-US" sz="1600" b="1" dirty="0">
                <a:solidFill>
                  <a:schemeClr val="accent2"/>
                </a:solidFill>
                <a:latin typeface="Arial" panose="020B0604020202020204" pitchFamily="34" charset="0"/>
                <a:cs typeface="Arial" panose="020B0604020202020204" pitchFamily="34" charset="0"/>
              </a:rPr>
              <a:t>Calculation of the manual air purge and automatic air purge system </a:t>
            </a:r>
          </a:p>
          <a:p>
            <a:pPr marL="742950" lvl="1" indent="-285750">
              <a:buFont typeface="Wingdings" panose="05000000000000000000" pitchFamily="2" charset="2"/>
              <a:buChar char="ü"/>
            </a:pPr>
            <a:r>
              <a:rPr lang="en-US" sz="1600" dirty="0">
                <a:solidFill>
                  <a:schemeClr val="accent2"/>
                </a:solidFill>
                <a:latin typeface="Arial" panose="020B0604020202020204" pitchFamily="34" charset="0"/>
                <a:cs typeface="Arial" panose="020B0604020202020204" pitchFamily="34" charset="0"/>
              </a:rPr>
              <a:t>If you use a manual air purge or an automatic air purge, the software can calculate the pressure at the sampling and acceleration points as well as at the ends of the pipe system. </a:t>
            </a:r>
          </a:p>
          <a:p>
            <a:pPr marL="742950" lvl="1" indent="-285750">
              <a:buFont typeface="Wingdings" panose="05000000000000000000" pitchFamily="2" charset="2"/>
              <a:buChar char="ü"/>
            </a:pPr>
            <a:r>
              <a:rPr lang="en-US" sz="1600" dirty="0">
                <a:solidFill>
                  <a:schemeClr val="accent2"/>
                </a:solidFill>
                <a:latin typeface="Arial" panose="020B0604020202020204" pitchFamily="34" charset="0"/>
                <a:cs typeface="Arial" panose="020B0604020202020204" pitchFamily="34" charset="0"/>
              </a:rPr>
              <a:t>In addition, the required compressed air supply is determined.</a:t>
            </a:r>
          </a:p>
          <a:p>
            <a:endParaRPr lang="en-US" dirty="0"/>
          </a:p>
        </p:txBody>
      </p:sp>
    </p:spTree>
    <p:extLst>
      <p:ext uri="{BB962C8B-B14F-4D97-AF65-F5344CB8AC3E}">
        <p14:creationId xmlns:p14="http://schemas.microsoft.com/office/powerpoint/2010/main" val="12182962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836B3-38E7-8E86-19A0-90B9ED61CD6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F4CF198-ED47-C9BC-D680-93965040804B}"/>
              </a:ext>
            </a:extLst>
          </p:cNvPr>
          <p:cNvSpPr>
            <a:spLocks noGrp="1"/>
          </p:cNvSpPr>
          <p:nvPr>
            <p:ph type="title"/>
          </p:nvPr>
        </p:nvSpPr>
        <p:spPr/>
        <p:txBody>
          <a:bodyPr>
            <a:normAutofit fontScale="90000"/>
          </a:bodyPr>
          <a:lstStyle/>
          <a:p>
            <a:r>
              <a:rPr lang="en-US" dirty="0"/>
              <a:t>Keyboard shortcuts</a:t>
            </a:r>
          </a:p>
        </p:txBody>
      </p:sp>
      <p:sp>
        <p:nvSpPr>
          <p:cNvPr id="3" name="Slide Number Placeholder 2">
            <a:extLst>
              <a:ext uri="{FF2B5EF4-FFF2-40B4-BE49-F238E27FC236}">
                <a16:creationId xmlns:a16="http://schemas.microsoft.com/office/drawing/2014/main" id="{7E31B9B6-CA0E-194D-F872-FC85AEF9DB6A}"/>
              </a:ext>
            </a:extLst>
          </p:cNvPr>
          <p:cNvSpPr>
            <a:spLocks noGrp="1"/>
          </p:cNvSpPr>
          <p:nvPr>
            <p:ph type="sldNum" sz="quarter" idx="10"/>
          </p:nvPr>
        </p:nvSpPr>
        <p:spPr/>
        <p:txBody>
          <a:bodyPr/>
          <a:lstStyle/>
          <a:p>
            <a:r>
              <a:rPr lang="en-US"/>
              <a:t>Slide </a:t>
            </a:r>
            <a:fld id="{903EA7B1-77EC-A440-B5B8-158D64F1397F}" type="slidenum">
              <a:rPr lang="en-US" smtClean="0"/>
              <a:pPr/>
              <a:t>40</a:t>
            </a:fld>
            <a:endParaRPr lang="en-US" dirty="0"/>
          </a:p>
        </p:txBody>
      </p:sp>
      <p:pic>
        <p:nvPicPr>
          <p:cNvPr id="5" name="Picture 4">
            <a:extLst>
              <a:ext uri="{FF2B5EF4-FFF2-40B4-BE49-F238E27FC236}">
                <a16:creationId xmlns:a16="http://schemas.microsoft.com/office/drawing/2014/main" id="{447F3B5F-1E02-88D8-CCE9-27E63BDD4519}"/>
              </a:ext>
            </a:extLst>
          </p:cNvPr>
          <p:cNvPicPr>
            <a:picLocks noChangeAspect="1"/>
          </p:cNvPicPr>
          <p:nvPr/>
        </p:nvPicPr>
        <p:blipFill>
          <a:blip r:embed="rId2"/>
          <a:stretch>
            <a:fillRect/>
          </a:stretch>
        </p:blipFill>
        <p:spPr>
          <a:xfrm>
            <a:off x="695325" y="851137"/>
            <a:ext cx="7259063" cy="5506218"/>
          </a:xfrm>
          <a:prstGeom prst="rect">
            <a:avLst/>
          </a:prstGeom>
        </p:spPr>
      </p:pic>
    </p:spTree>
    <p:extLst>
      <p:ext uri="{BB962C8B-B14F-4D97-AF65-F5344CB8AC3E}">
        <p14:creationId xmlns:p14="http://schemas.microsoft.com/office/powerpoint/2010/main" val="34344670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0C900-A103-2B2B-07DC-23760FFC8055}"/>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19A2552C-CCFD-78C3-BB9E-CB3CED3B5FAF}"/>
              </a:ext>
            </a:extLst>
          </p:cNvPr>
          <p:cNvSpPr>
            <a:spLocks noGrp="1"/>
          </p:cNvSpPr>
          <p:nvPr>
            <p:ph type="body" sz="quarter" idx="11"/>
          </p:nvPr>
        </p:nvSpPr>
        <p:spPr/>
        <p:txBody>
          <a:bodyPr/>
          <a:lstStyle/>
          <a:p>
            <a:endParaRPr lang="en-US"/>
          </a:p>
        </p:txBody>
      </p:sp>
      <p:pic>
        <p:nvPicPr>
          <p:cNvPr id="6" name="Lower Thirds Ending AA (1)">
            <a:hlinkClick r:id="" action="ppaction://media"/>
            <a:extLst>
              <a:ext uri="{FF2B5EF4-FFF2-40B4-BE49-F238E27FC236}">
                <a16:creationId xmlns:a16="http://schemas.microsoft.com/office/drawing/2014/main" id="{66775CD8-60AC-CDB1-81EA-A4634D498F82}"/>
              </a:ext>
            </a:extLst>
          </p:cNvPr>
          <p:cNvPicPr>
            <a:picLocks noChangeAspect="1"/>
          </p:cNvPicPr>
          <p:nvPr>
            <a:videoFile r:link="rId1"/>
            <p:extLst>
              <p:ext uri="{DAA4B4D4-6D71-4841-9C94-3DE7FCFB9230}">
                <p14:media xmlns:p14="http://schemas.microsoft.com/office/powerpoint/2010/main" r:embed="rId2">
                  <p14:trim end="1080.8333"/>
                </p14:media>
              </p:ext>
            </p:extLst>
          </p:nvPr>
        </p:nvPicPr>
        <p:blipFill>
          <a:blip r:embed="rId5"/>
          <a:stretch>
            <a:fillRect/>
          </a:stretch>
        </p:blipFill>
        <p:spPr>
          <a:xfrm>
            <a:off x="19050" y="-17461"/>
            <a:ext cx="12192000" cy="6858000"/>
          </a:xfrm>
          <a:prstGeom prst="rect">
            <a:avLst/>
          </a:prstGeom>
        </p:spPr>
      </p:pic>
      <p:sp>
        <p:nvSpPr>
          <p:cNvPr id="7" name="TextBox 6">
            <a:extLst>
              <a:ext uri="{FF2B5EF4-FFF2-40B4-BE49-F238E27FC236}">
                <a16:creationId xmlns:a16="http://schemas.microsoft.com/office/drawing/2014/main" id="{3368FD2B-E664-75E9-0F16-AF8D4C3F9B53}"/>
              </a:ext>
            </a:extLst>
          </p:cNvPr>
          <p:cNvSpPr txBox="1"/>
          <p:nvPr/>
        </p:nvSpPr>
        <p:spPr>
          <a:xfrm>
            <a:off x="8153400" y="3810000"/>
            <a:ext cx="3581400" cy="707886"/>
          </a:xfrm>
          <a:prstGeom prst="rect">
            <a:avLst/>
          </a:prstGeom>
          <a:noFill/>
        </p:spPr>
        <p:txBody>
          <a:bodyPr wrap="square" rtlCol="0">
            <a:spAutoFit/>
          </a:bodyPr>
          <a:lstStyle/>
          <a:p>
            <a:r>
              <a:rPr lang="en-US" sz="4000" b="1" dirty="0">
                <a:solidFill>
                  <a:schemeClr val="bg1"/>
                </a:solidFill>
              </a:rPr>
              <a:t>Thank you!</a:t>
            </a:r>
          </a:p>
        </p:txBody>
      </p:sp>
      <p:grpSp>
        <p:nvGrpSpPr>
          <p:cNvPr id="16" name="Group 15">
            <a:extLst>
              <a:ext uri="{FF2B5EF4-FFF2-40B4-BE49-F238E27FC236}">
                <a16:creationId xmlns:a16="http://schemas.microsoft.com/office/drawing/2014/main" id="{EA65F75D-DF57-9BFD-F34C-C03A212B7890}"/>
              </a:ext>
            </a:extLst>
          </p:cNvPr>
          <p:cNvGrpSpPr/>
          <p:nvPr/>
        </p:nvGrpSpPr>
        <p:grpSpPr>
          <a:xfrm>
            <a:off x="2739669" y="2966821"/>
            <a:ext cx="6508859" cy="878634"/>
            <a:chOff x="2739669" y="2966821"/>
            <a:chExt cx="6508859" cy="878634"/>
          </a:xfrm>
        </p:grpSpPr>
        <p:pic>
          <p:nvPicPr>
            <p:cNvPr id="14" name="Picture 13">
              <a:extLst>
                <a:ext uri="{FF2B5EF4-FFF2-40B4-BE49-F238E27FC236}">
                  <a16:creationId xmlns:a16="http://schemas.microsoft.com/office/drawing/2014/main" id="{C92A4888-19B9-34ED-E305-C3937E402C3B}"/>
                </a:ext>
              </a:extLst>
            </p:cNvPr>
            <p:cNvPicPr>
              <a:picLocks noChangeAspect="1"/>
            </p:cNvPicPr>
            <p:nvPr/>
          </p:nvPicPr>
          <p:blipFill>
            <a:blip r:embed="rId6"/>
            <a:stretch>
              <a:fillRect/>
            </a:stretch>
          </p:blipFill>
          <p:spPr>
            <a:xfrm>
              <a:off x="2739669" y="2966821"/>
              <a:ext cx="3117149" cy="396248"/>
            </a:xfrm>
            <a:prstGeom prst="rect">
              <a:avLst/>
            </a:prstGeom>
            <a:solidFill>
              <a:schemeClr val="bg1"/>
            </a:solidFill>
          </p:spPr>
        </p:pic>
        <p:sp>
          <p:nvSpPr>
            <p:cNvPr id="15" name="TextBox 14">
              <a:extLst>
                <a:ext uri="{FF2B5EF4-FFF2-40B4-BE49-F238E27FC236}">
                  <a16:creationId xmlns:a16="http://schemas.microsoft.com/office/drawing/2014/main" id="{F4D4A053-DDE7-8C57-DA11-81486D02EBD3}"/>
                </a:ext>
              </a:extLst>
            </p:cNvPr>
            <p:cNvSpPr txBox="1"/>
            <p:nvPr/>
          </p:nvSpPr>
          <p:spPr>
            <a:xfrm>
              <a:off x="4018244" y="3476123"/>
              <a:ext cx="5230284" cy="369332"/>
            </a:xfrm>
            <a:prstGeom prst="rect">
              <a:avLst/>
            </a:prstGeom>
            <a:noFill/>
          </p:spPr>
          <p:txBody>
            <a:bodyPr wrap="square" rtlCol="0">
              <a:spAutoFit/>
            </a:bodyPr>
            <a:lstStyle/>
            <a:p>
              <a:r>
                <a:rPr lang="en-US" b="1" dirty="0">
                  <a:solidFill>
                    <a:schemeClr val="bg1"/>
                  </a:solidFill>
                </a:rPr>
                <a:t>The Solution to exceed your expectations!</a:t>
              </a:r>
            </a:p>
          </p:txBody>
        </p:sp>
      </p:grpSp>
      <p:pic>
        <p:nvPicPr>
          <p:cNvPr id="8" name="Picture 7">
            <a:extLst>
              <a:ext uri="{FF2B5EF4-FFF2-40B4-BE49-F238E27FC236}">
                <a16:creationId xmlns:a16="http://schemas.microsoft.com/office/drawing/2014/main" id="{3E1D65C1-65B5-E081-290F-FE30690708C1}"/>
              </a:ext>
            </a:extLst>
          </p:cNvPr>
          <p:cNvPicPr>
            <a:picLocks noChangeAspect="1"/>
          </p:cNvPicPr>
          <p:nvPr/>
        </p:nvPicPr>
        <p:blipFill>
          <a:blip r:embed="rId7"/>
          <a:stretch>
            <a:fillRect/>
          </a:stretch>
        </p:blipFill>
        <p:spPr>
          <a:xfrm>
            <a:off x="9214065" y="1101416"/>
            <a:ext cx="2419688" cy="2410161"/>
          </a:xfrm>
          <a:prstGeom prst="rect">
            <a:avLst/>
          </a:prstGeom>
        </p:spPr>
      </p:pic>
      <p:pic>
        <p:nvPicPr>
          <p:cNvPr id="12" name="Picture 11">
            <a:extLst>
              <a:ext uri="{FF2B5EF4-FFF2-40B4-BE49-F238E27FC236}">
                <a16:creationId xmlns:a16="http://schemas.microsoft.com/office/drawing/2014/main" id="{2B5604E2-3A01-44B1-6A0C-C121EBA9DB5C}"/>
              </a:ext>
            </a:extLst>
          </p:cNvPr>
          <p:cNvPicPr>
            <a:picLocks noChangeAspect="1"/>
          </p:cNvPicPr>
          <p:nvPr/>
        </p:nvPicPr>
        <p:blipFill>
          <a:blip r:embed="rId8"/>
          <a:stretch>
            <a:fillRect/>
          </a:stretch>
        </p:blipFill>
        <p:spPr>
          <a:xfrm>
            <a:off x="10929399" y="6288709"/>
            <a:ext cx="835224" cy="335309"/>
          </a:xfrm>
          <a:prstGeom prst="rect">
            <a:avLst/>
          </a:prstGeom>
        </p:spPr>
      </p:pic>
      <p:grpSp>
        <p:nvGrpSpPr>
          <p:cNvPr id="3" name="Group 2">
            <a:extLst>
              <a:ext uri="{FF2B5EF4-FFF2-40B4-BE49-F238E27FC236}">
                <a16:creationId xmlns:a16="http://schemas.microsoft.com/office/drawing/2014/main" id="{3009A52C-222A-92A9-3EC7-1345E0A35BCA}"/>
              </a:ext>
            </a:extLst>
          </p:cNvPr>
          <p:cNvGrpSpPr/>
          <p:nvPr/>
        </p:nvGrpSpPr>
        <p:grpSpPr>
          <a:xfrm>
            <a:off x="2236606" y="882596"/>
            <a:ext cx="6400163" cy="1284070"/>
            <a:chOff x="2964400" y="1659847"/>
            <a:chExt cx="7169443" cy="1446581"/>
          </a:xfrm>
          <a:solidFill>
            <a:schemeClr val="bg1"/>
          </a:solidFill>
        </p:grpSpPr>
        <p:pic>
          <p:nvPicPr>
            <p:cNvPr id="5" name="Picture 4" descr="A black letter on a black background&#10;&#10;Description automatically generated">
              <a:extLst>
                <a:ext uri="{FF2B5EF4-FFF2-40B4-BE49-F238E27FC236}">
                  <a16:creationId xmlns:a16="http://schemas.microsoft.com/office/drawing/2014/main" id="{7D411ABB-24EB-95E2-ECB5-28E95F7BB4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64400" y="1659847"/>
              <a:ext cx="3516837" cy="683127"/>
            </a:xfrm>
            <a:prstGeom prst="rect">
              <a:avLst/>
            </a:prstGeom>
            <a:grpFill/>
          </p:spPr>
        </p:pic>
        <p:sp>
          <p:nvSpPr>
            <p:cNvPr id="9" name="TextBox 8">
              <a:extLst>
                <a:ext uri="{FF2B5EF4-FFF2-40B4-BE49-F238E27FC236}">
                  <a16:creationId xmlns:a16="http://schemas.microsoft.com/office/drawing/2014/main" id="{0D39EE82-9531-E6DD-033F-85411E9F734A}"/>
                </a:ext>
              </a:extLst>
            </p:cNvPr>
            <p:cNvSpPr txBox="1"/>
            <p:nvPr/>
          </p:nvSpPr>
          <p:spPr>
            <a:xfrm>
              <a:off x="3903339" y="2586335"/>
              <a:ext cx="6230504" cy="520093"/>
            </a:xfrm>
            <a:prstGeom prst="rect">
              <a:avLst/>
            </a:prstGeom>
            <a:noFill/>
          </p:spPr>
          <p:txBody>
            <a:bodyPr wrap="square" rtlCol="0">
              <a:spAutoFit/>
            </a:bodyPr>
            <a:lstStyle/>
            <a:p>
              <a:pPr algn="ctr"/>
              <a:r>
                <a:rPr lang="en-US" sz="2400" b="1" dirty="0">
                  <a:solidFill>
                    <a:schemeClr val="bg1"/>
                  </a:solidFill>
                </a:rPr>
                <a:t>Fire Detection Solution Partner for Life</a:t>
              </a:r>
            </a:p>
          </p:txBody>
        </p:sp>
      </p:grpSp>
    </p:spTree>
    <p:extLst>
      <p:ext uri="{BB962C8B-B14F-4D97-AF65-F5344CB8AC3E}">
        <p14:creationId xmlns:p14="http://schemas.microsoft.com/office/powerpoint/2010/main" val="841595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96" fill="hold"/>
                                        <p:tgtEl>
                                          <p:spTgt spid="6"/>
                                        </p:tgtEl>
                                      </p:cBhvr>
                                    </p:cmd>
                                  </p:childTnLst>
                                </p:cTn>
                              </p:par>
                              <p:par>
                                <p:cTn id="7" presetID="1" presetClass="entr" presetSubtype="0" fill="hold" grpId="0" nodeType="withEffect">
                                  <p:stCondLst>
                                    <p:cond delay="1500"/>
                                  </p:stCondLst>
                                  <p:childTnLst>
                                    <p:set>
                                      <p:cBhvr>
                                        <p:cTn id="8"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4" name="chimes.wav"/>
                                        </p:tgtEl>
                                      </p:cMediaNode>
                                    </p:audio>
                                  </p:subTnLst>
                                </p:cTn>
                              </p:par>
                              <p:par>
                                <p:cTn id="9" presetID="26" presetClass="emph" presetSubtype="0" repeatCount="5000" fill="hold" nodeType="withEffect">
                                  <p:stCondLst>
                                    <p:cond delay="0"/>
                                  </p:stCondLst>
                                  <p:childTnLst>
                                    <p:animEffect transition="out" filter="fade">
                                      <p:cBhvr>
                                        <p:cTn id="10" dur="1000" tmFilter="0, 0; .2, .5; .8, .5; 1, 0"/>
                                        <p:tgtEl>
                                          <p:spTgt spid="16"/>
                                        </p:tgtEl>
                                      </p:cBhvr>
                                    </p:animEffect>
                                    <p:animScale>
                                      <p:cBhvr>
                                        <p:cTn id="11" dur="500" autoRev="1" fill="hold"/>
                                        <p:tgtEl>
                                          <p:spTgt spid="16"/>
                                        </p:tgtEl>
                                      </p:cBhvr>
                                      <p:by x="105000" y="105000"/>
                                    </p:animScale>
                                  </p:childTnLst>
                                </p:cTn>
                              </p:par>
                              <p:par>
                                <p:cTn id="12" presetID="26" presetClass="emph" presetSubtype="0" repeatCount="5000" fill="hold" nodeType="withEffect">
                                  <p:stCondLst>
                                    <p:cond delay="0"/>
                                  </p:stCondLst>
                                  <p:childTnLst>
                                    <p:animEffect transition="out" filter="fade">
                                      <p:cBhvr>
                                        <p:cTn id="13" dur="1000" tmFilter="0, 0; .2, .5; .8, .5; 1, 0"/>
                                        <p:tgtEl>
                                          <p:spTgt spid="3"/>
                                        </p:tgtEl>
                                      </p:cBhvr>
                                    </p:animEffect>
                                    <p:animScale>
                                      <p:cBhvr>
                                        <p:cTn id="14" dur="500" autoRev="1" fill="hold"/>
                                        <p:tgtEl>
                                          <p:spTgt spid="3"/>
                                        </p:tgtEl>
                                      </p:cBhvr>
                                      <p:by x="105000" y="105000"/>
                                    </p:animScale>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par>
                                <p:cTn id="15" presetID="1" presetClass="entr" presetSubtype="0" fill="hold" nodeType="withEffect">
                                  <p:stCondLst>
                                    <p:cond delay="150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6"/>
                </p:tgtEl>
              </p:cMediaNode>
            </p:video>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0D12EB7-8692-65C7-1B76-18AF4A471293}"/>
              </a:ext>
            </a:extLst>
          </p:cNvPr>
          <p:cNvPicPr>
            <a:picLocks noChangeAspect="1"/>
          </p:cNvPicPr>
          <p:nvPr/>
        </p:nvPicPr>
        <p:blipFill>
          <a:blip r:embed="rId2"/>
          <a:stretch>
            <a:fillRect/>
          </a:stretch>
        </p:blipFill>
        <p:spPr>
          <a:xfrm>
            <a:off x="67498" y="516652"/>
            <a:ext cx="8569054" cy="4979596"/>
          </a:xfrm>
          <a:prstGeom prst="rect">
            <a:avLst/>
          </a:prstGeom>
          <a:ln>
            <a:solidFill>
              <a:schemeClr val="accent2"/>
            </a:solidFill>
          </a:ln>
        </p:spPr>
      </p:pic>
      <p:sp>
        <p:nvSpPr>
          <p:cNvPr id="4" name="Title 3">
            <a:extLst>
              <a:ext uri="{FF2B5EF4-FFF2-40B4-BE49-F238E27FC236}">
                <a16:creationId xmlns:a16="http://schemas.microsoft.com/office/drawing/2014/main" id="{3E16673B-4D0B-B05E-B46C-97E2D5FDEAE2}"/>
              </a:ext>
            </a:extLst>
          </p:cNvPr>
          <p:cNvSpPr>
            <a:spLocks noGrp="1"/>
          </p:cNvSpPr>
          <p:nvPr>
            <p:ph type="title"/>
          </p:nvPr>
        </p:nvSpPr>
        <p:spPr>
          <a:xfrm>
            <a:off x="670832" y="166160"/>
            <a:ext cx="10515600" cy="350492"/>
          </a:xfrm>
        </p:spPr>
        <p:txBody>
          <a:bodyPr>
            <a:normAutofit fontScale="90000"/>
          </a:bodyPr>
          <a:lstStyle/>
          <a:p>
            <a:r>
              <a:rPr lang="en-US" dirty="0"/>
              <a:t>After Starting </a:t>
            </a:r>
            <a:r>
              <a:rPr lang="en-US" dirty="0" err="1"/>
              <a:t>PipeXpress</a:t>
            </a:r>
            <a:r>
              <a:rPr lang="en-US" dirty="0"/>
              <a:t> Plus</a:t>
            </a:r>
          </a:p>
        </p:txBody>
      </p:sp>
      <p:sp>
        <p:nvSpPr>
          <p:cNvPr id="3" name="Slide Number Placeholder 2">
            <a:extLst>
              <a:ext uri="{FF2B5EF4-FFF2-40B4-BE49-F238E27FC236}">
                <a16:creationId xmlns:a16="http://schemas.microsoft.com/office/drawing/2014/main" id="{8974B9AD-6458-2E83-5BF9-904E4EC88E70}"/>
              </a:ext>
            </a:extLst>
          </p:cNvPr>
          <p:cNvSpPr>
            <a:spLocks noGrp="1"/>
          </p:cNvSpPr>
          <p:nvPr>
            <p:ph type="sldNum" sz="quarter" idx="10"/>
          </p:nvPr>
        </p:nvSpPr>
        <p:spPr/>
        <p:txBody>
          <a:bodyPr/>
          <a:lstStyle/>
          <a:p>
            <a:r>
              <a:rPr lang="en-US"/>
              <a:t>Slide </a:t>
            </a:r>
            <a:fld id="{903EA7B1-77EC-A440-B5B8-158D64F1397F}" type="slidenum">
              <a:rPr lang="en-US" smtClean="0"/>
              <a:pPr/>
              <a:t>5</a:t>
            </a:fld>
            <a:endParaRPr lang="en-US" dirty="0"/>
          </a:p>
        </p:txBody>
      </p:sp>
      <p:sp>
        <p:nvSpPr>
          <p:cNvPr id="7" name="TextBox 6">
            <a:extLst>
              <a:ext uri="{FF2B5EF4-FFF2-40B4-BE49-F238E27FC236}">
                <a16:creationId xmlns:a16="http://schemas.microsoft.com/office/drawing/2014/main" id="{4AE2E826-3282-5028-1987-6D2C2CDB735E}"/>
              </a:ext>
            </a:extLst>
          </p:cNvPr>
          <p:cNvSpPr txBox="1"/>
          <p:nvPr/>
        </p:nvSpPr>
        <p:spPr>
          <a:xfrm>
            <a:off x="8787278" y="4380786"/>
            <a:ext cx="3176960" cy="1200329"/>
          </a:xfrm>
          <a:prstGeom prst="rect">
            <a:avLst/>
          </a:prstGeom>
          <a:noFill/>
        </p:spPr>
        <p:txBody>
          <a:bodyPr wrap="square" rtlCol="0">
            <a:spAutoFit/>
          </a:bodyPr>
          <a:lstStyle/>
          <a:p>
            <a:r>
              <a:rPr lang="en-US" sz="1200" b="1" dirty="0">
                <a:solidFill>
                  <a:schemeClr val="accent2"/>
                </a:solidFill>
                <a:latin typeface="Arial" panose="020B0604020202020204" pitchFamily="34" charset="0"/>
                <a:cs typeface="Arial" panose="020B0604020202020204" pitchFamily="34" charset="0"/>
              </a:rPr>
              <a:t>User Interface Key Menu</a:t>
            </a:r>
          </a:p>
          <a:p>
            <a:pPr marL="285750" indent="-285750">
              <a:buFont typeface="Arial" panose="020B0604020202020204" pitchFamily="34" charset="0"/>
              <a:buChar char="•"/>
            </a:pPr>
            <a:r>
              <a:rPr lang="en-US" sz="1200" dirty="0">
                <a:solidFill>
                  <a:schemeClr val="accent2"/>
                </a:solidFill>
                <a:latin typeface="Arial" panose="020B0604020202020204" pitchFamily="34" charset="0"/>
                <a:cs typeface="Arial" panose="020B0604020202020204" pitchFamily="34" charset="0"/>
              </a:rPr>
              <a:t>Home page</a:t>
            </a:r>
          </a:p>
          <a:p>
            <a:pPr marL="285750" indent="-285750">
              <a:buFont typeface="Arial" panose="020B0604020202020204" pitchFamily="34" charset="0"/>
              <a:buChar char="•"/>
            </a:pPr>
            <a:r>
              <a:rPr lang="en-US" sz="1200" dirty="0">
                <a:solidFill>
                  <a:schemeClr val="accent2"/>
                </a:solidFill>
                <a:latin typeface="Arial" panose="020B0604020202020204" pitchFamily="34" charset="0"/>
                <a:cs typeface="Arial" panose="020B0604020202020204" pitchFamily="34" charset="0"/>
              </a:rPr>
              <a:t>Pipe planning assistant</a:t>
            </a:r>
          </a:p>
          <a:p>
            <a:pPr marL="285750" indent="-285750">
              <a:buFont typeface="Arial" panose="020B0604020202020204" pitchFamily="34" charset="0"/>
              <a:buChar char="•"/>
            </a:pPr>
            <a:r>
              <a:rPr lang="en-US" sz="1200" dirty="0">
                <a:solidFill>
                  <a:schemeClr val="accent2"/>
                </a:solidFill>
                <a:latin typeface="Arial" panose="020B0604020202020204" pitchFamily="34" charset="0"/>
                <a:cs typeface="Arial" panose="020B0604020202020204" pitchFamily="34" charset="0"/>
              </a:rPr>
              <a:t>Editor</a:t>
            </a:r>
          </a:p>
          <a:p>
            <a:pPr marL="285750" indent="-285750">
              <a:buFont typeface="Arial" panose="020B0604020202020204" pitchFamily="34" charset="0"/>
              <a:buChar char="•"/>
            </a:pPr>
            <a:r>
              <a:rPr lang="en-US" sz="1200" dirty="0">
                <a:solidFill>
                  <a:schemeClr val="accent2"/>
                </a:solidFill>
                <a:latin typeface="Arial" panose="020B0604020202020204" pitchFamily="34" charset="0"/>
                <a:cs typeface="Arial" panose="020B0604020202020204" pitchFamily="34" charset="0"/>
              </a:rPr>
              <a:t>Calculation results</a:t>
            </a:r>
          </a:p>
          <a:p>
            <a:pPr marL="285750" indent="-285750">
              <a:buFont typeface="Arial" panose="020B0604020202020204" pitchFamily="34" charset="0"/>
              <a:buChar char="•"/>
            </a:pPr>
            <a:r>
              <a:rPr lang="en-US" sz="1200" dirty="0">
                <a:solidFill>
                  <a:schemeClr val="accent2"/>
                </a:solidFill>
                <a:latin typeface="Arial" panose="020B0604020202020204" pitchFamily="34" charset="0"/>
                <a:cs typeface="Arial" panose="020B0604020202020204" pitchFamily="34" charset="0"/>
              </a:rPr>
              <a:t>Certificate of conformity and protocols</a:t>
            </a:r>
          </a:p>
        </p:txBody>
      </p:sp>
      <p:pic>
        <p:nvPicPr>
          <p:cNvPr id="15" name="Picture 14">
            <a:extLst>
              <a:ext uri="{FF2B5EF4-FFF2-40B4-BE49-F238E27FC236}">
                <a16:creationId xmlns:a16="http://schemas.microsoft.com/office/drawing/2014/main" id="{CA32C25E-72A5-789C-7E7F-0342D419B0EC}"/>
              </a:ext>
            </a:extLst>
          </p:cNvPr>
          <p:cNvPicPr>
            <a:picLocks noChangeAspect="1"/>
          </p:cNvPicPr>
          <p:nvPr/>
        </p:nvPicPr>
        <p:blipFill>
          <a:blip r:embed="rId3"/>
          <a:stretch>
            <a:fillRect/>
          </a:stretch>
        </p:blipFill>
        <p:spPr>
          <a:xfrm>
            <a:off x="7499182" y="1582521"/>
            <a:ext cx="4314330" cy="2697782"/>
          </a:xfrm>
          <a:prstGeom prst="rect">
            <a:avLst/>
          </a:prstGeom>
        </p:spPr>
      </p:pic>
    </p:spTree>
    <p:extLst>
      <p:ext uri="{BB962C8B-B14F-4D97-AF65-F5344CB8AC3E}">
        <p14:creationId xmlns:p14="http://schemas.microsoft.com/office/powerpoint/2010/main" val="2662832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40701-EBE1-5CF3-B22E-0D3AF832978A}"/>
            </a:ext>
          </a:extLst>
        </p:cNvPr>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278D7ECE-25E1-075B-E4E3-1FDBE4C250C8}"/>
              </a:ext>
            </a:extLst>
          </p:cNvPr>
          <p:cNvPicPr>
            <a:picLocks noChangeAspect="1"/>
          </p:cNvPicPr>
          <p:nvPr/>
        </p:nvPicPr>
        <p:blipFill>
          <a:blip r:embed="rId2"/>
          <a:stretch>
            <a:fillRect/>
          </a:stretch>
        </p:blipFill>
        <p:spPr>
          <a:xfrm>
            <a:off x="202344" y="1630973"/>
            <a:ext cx="8385343" cy="4242289"/>
          </a:xfrm>
          <a:prstGeom prst="rect">
            <a:avLst/>
          </a:prstGeom>
        </p:spPr>
      </p:pic>
      <p:sp>
        <p:nvSpPr>
          <p:cNvPr id="4" name="Title 3">
            <a:extLst>
              <a:ext uri="{FF2B5EF4-FFF2-40B4-BE49-F238E27FC236}">
                <a16:creationId xmlns:a16="http://schemas.microsoft.com/office/drawing/2014/main" id="{2C269790-456E-29ED-0F67-AB4E92A792D7}"/>
              </a:ext>
            </a:extLst>
          </p:cNvPr>
          <p:cNvSpPr>
            <a:spLocks noGrp="1"/>
          </p:cNvSpPr>
          <p:nvPr>
            <p:ph type="title"/>
          </p:nvPr>
        </p:nvSpPr>
        <p:spPr>
          <a:xfrm>
            <a:off x="376918" y="173206"/>
            <a:ext cx="10515600" cy="350492"/>
          </a:xfrm>
        </p:spPr>
        <p:txBody>
          <a:bodyPr>
            <a:normAutofit fontScale="90000"/>
          </a:bodyPr>
          <a:lstStyle/>
          <a:p>
            <a:r>
              <a:rPr lang="en-US" dirty="0"/>
              <a:t>Click at bottom left icon and set units as per required for Sizing</a:t>
            </a:r>
          </a:p>
        </p:txBody>
      </p:sp>
      <p:sp>
        <p:nvSpPr>
          <p:cNvPr id="3" name="Slide Number Placeholder 2">
            <a:extLst>
              <a:ext uri="{FF2B5EF4-FFF2-40B4-BE49-F238E27FC236}">
                <a16:creationId xmlns:a16="http://schemas.microsoft.com/office/drawing/2014/main" id="{DE7D8D91-CD86-B8AC-C486-D1183E87F67D}"/>
              </a:ext>
            </a:extLst>
          </p:cNvPr>
          <p:cNvSpPr>
            <a:spLocks noGrp="1"/>
          </p:cNvSpPr>
          <p:nvPr>
            <p:ph type="sldNum" sz="quarter" idx="10"/>
          </p:nvPr>
        </p:nvSpPr>
        <p:spPr/>
        <p:txBody>
          <a:bodyPr/>
          <a:lstStyle/>
          <a:p>
            <a:r>
              <a:rPr lang="en-US"/>
              <a:t>Slide </a:t>
            </a:r>
            <a:fld id="{903EA7B1-77EC-A440-B5B8-158D64F1397F}" type="slidenum">
              <a:rPr lang="en-US" smtClean="0"/>
              <a:pPr/>
              <a:t>6</a:t>
            </a:fld>
            <a:endParaRPr lang="en-US" dirty="0"/>
          </a:p>
        </p:txBody>
      </p:sp>
      <p:pic>
        <p:nvPicPr>
          <p:cNvPr id="7" name="Picture 6">
            <a:extLst>
              <a:ext uri="{FF2B5EF4-FFF2-40B4-BE49-F238E27FC236}">
                <a16:creationId xmlns:a16="http://schemas.microsoft.com/office/drawing/2014/main" id="{A50D8517-D828-5C97-C22D-06D78DAD4571}"/>
              </a:ext>
            </a:extLst>
          </p:cNvPr>
          <p:cNvPicPr>
            <a:picLocks noChangeAspect="1"/>
          </p:cNvPicPr>
          <p:nvPr/>
        </p:nvPicPr>
        <p:blipFill>
          <a:blip r:embed="rId3"/>
          <a:stretch>
            <a:fillRect/>
          </a:stretch>
        </p:blipFill>
        <p:spPr>
          <a:xfrm>
            <a:off x="7382720" y="984738"/>
            <a:ext cx="4234347" cy="3377885"/>
          </a:xfrm>
          <a:prstGeom prst="rect">
            <a:avLst/>
          </a:prstGeom>
        </p:spPr>
      </p:pic>
    </p:spTree>
    <p:extLst>
      <p:ext uri="{BB962C8B-B14F-4D97-AF65-F5344CB8AC3E}">
        <p14:creationId xmlns:p14="http://schemas.microsoft.com/office/powerpoint/2010/main" val="4236880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59DE8-DFB8-E762-1426-5C82FFA3EC5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7F1638-80C5-11FF-0CD3-0976BFD6E597}"/>
              </a:ext>
            </a:extLst>
          </p:cNvPr>
          <p:cNvSpPr>
            <a:spLocks noGrp="1"/>
          </p:cNvSpPr>
          <p:nvPr>
            <p:ph type="title"/>
          </p:nvPr>
        </p:nvSpPr>
        <p:spPr/>
        <p:txBody>
          <a:bodyPr>
            <a:noAutofit/>
          </a:bodyPr>
          <a:lstStyle/>
          <a:p>
            <a:r>
              <a:rPr lang="en-US" sz="2400" b="1" dirty="0"/>
              <a:t>The below menu are necessary steps to assist completing the project planner for Aspirating Smoke Detection Design.</a:t>
            </a:r>
          </a:p>
        </p:txBody>
      </p:sp>
      <p:sp>
        <p:nvSpPr>
          <p:cNvPr id="3" name="Slide Number Placeholder 2">
            <a:extLst>
              <a:ext uri="{FF2B5EF4-FFF2-40B4-BE49-F238E27FC236}">
                <a16:creationId xmlns:a16="http://schemas.microsoft.com/office/drawing/2014/main" id="{69010A02-7F98-113A-8CB0-34319FC2BC6F}"/>
              </a:ext>
            </a:extLst>
          </p:cNvPr>
          <p:cNvSpPr>
            <a:spLocks noGrp="1"/>
          </p:cNvSpPr>
          <p:nvPr>
            <p:ph type="sldNum" sz="quarter" idx="10"/>
          </p:nvPr>
        </p:nvSpPr>
        <p:spPr/>
        <p:txBody>
          <a:bodyPr/>
          <a:lstStyle/>
          <a:p>
            <a:r>
              <a:rPr lang="en-US"/>
              <a:t>Slide </a:t>
            </a:r>
            <a:fld id="{903EA7B1-77EC-A440-B5B8-158D64F1397F}" type="slidenum">
              <a:rPr lang="en-US" smtClean="0"/>
              <a:pPr/>
              <a:t>7</a:t>
            </a:fld>
            <a:endParaRPr lang="en-US" dirty="0"/>
          </a:p>
        </p:txBody>
      </p:sp>
      <p:sp>
        <p:nvSpPr>
          <p:cNvPr id="5" name="TextBox 4">
            <a:extLst>
              <a:ext uri="{FF2B5EF4-FFF2-40B4-BE49-F238E27FC236}">
                <a16:creationId xmlns:a16="http://schemas.microsoft.com/office/drawing/2014/main" id="{630B8D7D-A7B2-91B9-3705-8C160721F53D}"/>
              </a:ext>
            </a:extLst>
          </p:cNvPr>
          <p:cNvSpPr txBox="1"/>
          <p:nvPr/>
        </p:nvSpPr>
        <p:spPr>
          <a:xfrm>
            <a:off x="605413" y="1166842"/>
            <a:ext cx="11070772" cy="3970318"/>
          </a:xfrm>
          <a:prstGeom prst="rect">
            <a:avLst/>
          </a:prstGeom>
          <a:noFill/>
        </p:spPr>
        <p:txBody>
          <a:bodyPr wrap="square">
            <a:spAutoFit/>
          </a:bodyPr>
          <a:lstStyle/>
          <a:p>
            <a:r>
              <a:rPr lang="en-US" sz="2000" b="1" dirty="0">
                <a:solidFill>
                  <a:schemeClr val="accent2"/>
                </a:solidFill>
                <a:latin typeface="Arial" panose="020B0604020202020204" pitchFamily="34" charset="0"/>
                <a:cs typeface="Arial" panose="020B0604020202020204" pitchFamily="34" charset="0"/>
              </a:rPr>
              <a:t>Pipe planning assistant</a:t>
            </a:r>
          </a:p>
          <a:p>
            <a:pPr marL="285750" indent="-285750">
              <a:buFont typeface="Arial" panose="020B0604020202020204" pitchFamily="34" charset="0"/>
              <a:buChar char="•"/>
            </a:pPr>
            <a:r>
              <a:rPr lang="en-US" dirty="0">
                <a:solidFill>
                  <a:schemeClr val="accent2"/>
                </a:solidFill>
                <a:latin typeface="Arial" panose="020B0604020202020204" pitchFamily="34" charset="0"/>
                <a:cs typeface="Arial" panose="020B0604020202020204" pitchFamily="34" charset="0"/>
              </a:rPr>
              <a:t>The pipe planning assistant guides you through the entire pipe planning and helps you to create pipe project plans. The pipe planning assistant then passes on the planned pipe system to the editor. In the editor, you can continue editing the pipe system or have it calculated.</a:t>
            </a:r>
          </a:p>
          <a:p>
            <a:endParaRPr lang="en-US" dirty="0">
              <a:solidFill>
                <a:schemeClr val="accent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i="1" dirty="0">
                <a:solidFill>
                  <a:srgbClr val="C00000"/>
                </a:solidFill>
                <a:latin typeface="Arial" panose="020B0604020202020204" pitchFamily="34" charset="0"/>
                <a:cs typeface="Arial" panose="020B0604020202020204" pitchFamily="34" charset="0"/>
              </a:rPr>
              <a:t>Further information</a:t>
            </a:r>
          </a:p>
          <a:p>
            <a:pPr marL="285750" indent="-285750">
              <a:buFont typeface="Arial" panose="020B0604020202020204" pitchFamily="34" charset="0"/>
              <a:buChar char="•"/>
            </a:pPr>
            <a:r>
              <a:rPr lang="en-US" i="1" dirty="0">
                <a:solidFill>
                  <a:srgbClr val="C00000"/>
                </a:solidFill>
                <a:latin typeface="Arial" panose="020B0604020202020204" pitchFamily="34" charset="0"/>
                <a:cs typeface="Arial" panose="020B0604020202020204" pitchFamily="34" charset="0"/>
              </a:rPr>
              <a:t>Normative specifications</a:t>
            </a:r>
          </a:p>
          <a:p>
            <a:pPr marL="285750" indent="-285750">
              <a:buFont typeface="Arial" panose="020B0604020202020204" pitchFamily="34" charset="0"/>
              <a:buChar char="•"/>
            </a:pPr>
            <a:r>
              <a:rPr lang="en-US" i="1" dirty="0">
                <a:solidFill>
                  <a:srgbClr val="C00000"/>
                </a:solidFill>
                <a:latin typeface="Arial" panose="020B0604020202020204" pitchFamily="34" charset="0"/>
                <a:cs typeface="Arial" panose="020B0604020202020204" pitchFamily="34" charset="0"/>
              </a:rPr>
              <a:t>Pipe and application</a:t>
            </a:r>
          </a:p>
          <a:p>
            <a:pPr marL="285750" indent="-285750">
              <a:buFont typeface="Arial" panose="020B0604020202020204" pitchFamily="34" charset="0"/>
              <a:buChar char="•"/>
            </a:pPr>
            <a:r>
              <a:rPr lang="en-US" i="1" dirty="0">
                <a:solidFill>
                  <a:srgbClr val="C00000"/>
                </a:solidFill>
                <a:latin typeface="Arial" panose="020B0604020202020204" pitchFamily="34" charset="0"/>
                <a:cs typeface="Arial" panose="020B0604020202020204" pitchFamily="34" charset="0"/>
              </a:rPr>
              <a:t>Detector selection</a:t>
            </a:r>
          </a:p>
          <a:p>
            <a:pPr marL="285750" indent="-285750">
              <a:buFont typeface="Arial" panose="020B0604020202020204" pitchFamily="34" charset="0"/>
              <a:buChar char="•"/>
            </a:pPr>
            <a:r>
              <a:rPr lang="en-US" i="1" dirty="0">
                <a:solidFill>
                  <a:srgbClr val="C00000"/>
                </a:solidFill>
                <a:latin typeface="Arial" panose="020B0604020202020204" pitchFamily="34" charset="0"/>
                <a:cs typeface="Arial" panose="020B0604020202020204" pitchFamily="34" charset="0"/>
              </a:rPr>
              <a:t>Detectors and accessories</a:t>
            </a:r>
          </a:p>
          <a:p>
            <a:pPr marL="285750" indent="-285750">
              <a:buFont typeface="Arial" panose="020B0604020202020204" pitchFamily="34" charset="0"/>
              <a:buChar char="•"/>
            </a:pPr>
            <a:r>
              <a:rPr lang="en-US" i="1" dirty="0">
                <a:solidFill>
                  <a:srgbClr val="C00000"/>
                </a:solidFill>
                <a:latin typeface="Arial" panose="020B0604020202020204" pitchFamily="34" charset="0"/>
                <a:cs typeface="Arial" panose="020B0604020202020204" pitchFamily="34" charset="0"/>
              </a:rPr>
              <a:t>Pipe system definition</a:t>
            </a:r>
          </a:p>
          <a:p>
            <a:pPr marL="285750" indent="-285750">
              <a:buFont typeface="Arial" panose="020B0604020202020204" pitchFamily="34" charset="0"/>
              <a:buChar char="•"/>
            </a:pPr>
            <a:r>
              <a:rPr lang="en-US" i="1" dirty="0">
                <a:solidFill>
                  <a:srgbClr val="C00000"/>
                </a:solidFill>
                <a:latin typeface="Arial" panose="020B0604020202020204" pitchFamily="34" charset="0"/>
                <a:cs typeface="Arial" panose="020B0604020202020204" pitchFamily="34" charset="0"/>
              </a:rPr>
              <a:t>Pipe supply lines</a:t>
            </a:r>
          </a:p>
          <a:p>
            <a:pPr marL="285750" indent="-285750">
              <a:buFont typeface="Arial" panose="020B0604020202020204" pitchFamily="34" charset="0"/>
              <a:buChar char="•"/>
            </a:pPr>
            <a:r>
              <a:rPr lang="en-US" i="1" dirty="0">
                <a:solidFill>
                  <a:srgbClr val="C00000"/>
                </a:solidFill>
                <a:latin typeface="Arial" panose="020B0604020202020204" pitchFamily="34" charset="0"/>
                <a:cs typeface="Arial" panose="020B0604020202020204" pitchFamily="34" charset="0"/>
              </a:rPr>
              <a:t>Pipe branches</a:t>
            </a:r>
          </a:p>
          <a:p>
            <a:pPr marL="285750" indent="-285750">
              <a:buFont typeface="Arial" panose="020B0604020202020204" pitchFamily="34" charset="0"/>
              <a:buChar char="•"/>
            </a:pPr>
            <a:r>
              <a:rPr lang="en-US" i="1" dirty="0">
                <a:solidFill>
                  <a:srgbClr val="C00000"/>
                </a:solidFill>
                <a:latin typeface="Arial" panose="020B0604020202020204" pitchFamily="34" charset="0"/>
                <a:cs typeface="Arial" panose="020B0604020202020204" pitchFamily="34" charset="0"/>
              </a:rPr>
              <a:t>Filter and detector box</a:t>
            </a:r>
          </a:p>
        </p:txBody>
      </p:sp>
    </p:spTree>
    <p:extLst>
      <p:ext uri="{BB962C8B-B14F-4D97-AF65-F5344CB8AC3E}">
        <p14:creationId xmlns:p14="http://schemas.microsoft.com/office/powerpoint/2010/main" val="55450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44377-2D63-6C00-2211-9351A4ED13D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63C8C7-9574-8329-BF8B-674D8D08E59C}"/>
              </a:ext>
            </a:extLst>
          </p:cNvPr>
          <p:cNvSpPr>
            <a:spLocks noGrp="1"/>
          </p:cNvSpPr>
          <p:nvPr>
            <p:ph type="title"/>
          </p:nvPr>
        </p:nvSpPr>
        <p:spPr>
          <a:xfrm>
            <a:off x="695324" y="365126"/>
            <a:ext cx="11422987" cy="350492"/>
          </a:xfrm>
        </p:spPr>
        <p:txBody>
          <a:bodyPr>
            <a:normAutofit fontScale="90000"/>
          </a:bodyPr>
          <a:lstStyle/>
          <a:p>
            <a:r>
              <a:rPr lang="en-US" dirty="0"/>
              <a:t>Step 1: Normative Specification (Basic Systems Groundwork Requirements)</a:t>
            </a:r>
          </a:p>
        </p:txBody>
      </p:sp>
      <p:sp>
        <p:nvSpPr>
          <p:cNvPr id="3" name="Slide Number Placeholder 2">
            <a:extLst>
              <a:ext uri="{FF2B5EF4-FFF2-40B4-BE49-F238E27FC236}">
                <a16:creationId xmlns:a16="http://schemas.microsoft.com/office/drawing/2014/main" id="{29A114C0-E8DE-FE89-5DEF-DA76CCDA9AFE}"/>
              </a:ext>
            </a:extLst>
          </p:cNvPr>
          <p:cNvSpPr>
            <a:spLocks noGrp="1"/>
          </p:cNvSpPr>
          <p:nvPr>
            <p:ph type="sldNum" sz="quarter" idx="10"/>
          </p:nvPr>
        </p:nvSpPr>
        <p:spPr/>
        <p:txBody>
          <a:bodyPr/>
          <a:lstStyle/>
          <a:p>
            <a:r>
              <a:rPr lang="en-US"/>
              <a:t>Slide </a:t>
            </a:r>
            <a:fld id="{903EA7B1-77EC-A440-B5B8-158D64F1397F}" type="slidenum">
              <a:rPr lang="en-US" smtClean="0"/>
              <a:pPr/>
              <a:t>8</a:t>
            </a:fld>
            <a:endParaRPr lang="en-US" dirty="0"/>
          </a:p>
        </p:txBody>
      </p:sp>
      <p:pic>
        <p:nvPicPr>
          <p:cNvPr id="5" name="Picture 4">
            <a:extLst>
              <a:ext uri="{FF2B5EF4-FFF2-40B4-BE49-F238E27FC236}">
                <a16:creationId xmlns:a16="http://schemas.microsoft.com/office/drawing/2014/main" id="{A97D4F69-55A9-380A-DD27-B782706274E8}"/>
              </a:ext>
            </a:extLst>
          </p:cNvPr>
          <p:cNvPicPr>
            <a:picLocks noChangeAspect="1"/>
          </p:cNvPicPr>
          <p:nvPr/>
        </p:nvPicPr>
        <p:blipFill>
          <a:blip r:embed="rId2"/>
          <a:stretch>
            <a:fillRect/>
          </a:stretch>
        </p:blipFill>
        <p:spPr>
          <a:xfrm>
            <a:off x="202344" y="786974"/>
            <a:ext cx="6825031" cy="3744931"/>
          </a:xfrm>
          <a:prstGeom prst="rect">
            <a:avLst/>
          </a:prstGeom>
          <a:ln>
            <a:solidFill>
              <a:schemeClr val="accent2"/>
            </a:solidFill>
          </a:ln>
        </p:spPr>
      </p:pic>
      <p:pic>
        <p:nvPicPr>
          <p:cNvPr id="7" name="Picture 6">
            <a:extLst>
              <a:ext uri="{FF2B5EF4-FFF2-40B4-BE49-F238E27FC236}">
                <a16:creationId xmlns:a16="http://schemas.microsoft.com/office/drawing/2014/main" id="{350B21B7-6C17-B9AF-B006-2AA022EE8C71}"/>
              </a:ext>
            </a:extLst>
          </p:cNvPr>
          <p:cNvPicPr>
            <a:picLocks noChangeAspect="1"/>
          </p:cNvPicPr>
          <p:nvPr/>
        </p:nvPicPr>
        <p:blipFill>
          <a:blip r:embed="rId3"/>
          <a:stretch>
            <a:fillRect/>
          </a:stretch>
        </p:blipFill>
        <p:spPr>
          <a:xfrm>
            <a:off x="7138195" y="786974"/>
            <a:ext cx="4457604" cy="3744931"/>
          </a:xfrm>
          <a:prstGeom prst="rect">
            <a:avLst/>
          </a:prstGeom>
          <a:ln>
            <a:solidFill>
              <a:schemeClr val="accent2"/>
            </a:solidFill>
          </a:ln>
        </p:spPr>
      </p:pic>
      <p:sp>
        <p:nvSpPr>
          <p:cNvPr id="8" name="TextBox 7">
            <a:extLst>
              <a:ext uri="{FF2B5EF4-FFF2-40B4-BE49-F238E27FC236}">
                <a16:creationId xmlns:a16="http://schemas.microsoft.com/office/drawing/2014/main" id="{CCD058C8-06F9-FE91-DDBC-14D7EB1B2E2E}"/>
              </a:ext>
            </a:extLst>
          </p:cNvPr>
          <p:cNvSpPr txBox="1"/>
          <p:nvPr/>
        </p:nvSpPr>
        <p:spPr>
          <a:xfrm>
            <a:off x="202343" y="4603261"/>
            <a:ext cx="11544179" cy="1938992"/>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schemeClr val="accent2"/>
                </a:solidFill>
                <a:latin typeface="Arial" panose="020B0604020202020204" pitchFamily="34" charset="0"/>
                <a:cs typeface="Arial" panose="020B0604020202020204" pitchFamily="34" charset="0"/>
              </a:rPr>
              <a:t>In the segment Certification and Application Standard (1), select a standard or Free definition.</a:t>
            </a:r>
          </a:p>
          <a:p>
            <a:pPr marL="171450" indent="-171450">
              <a:buFont typeface="Arial" panose="020B0604020202020204" pitchFamily="34" charset="0"/>
              <a:buChar char="•"/>
            </a:pPr>
            <a:r>
              <a:rPr lang="en-US" sz="1200" dirty="0">
                <a:solidFill>
                  <a:schemeClr val="accent2"/>
                </a:solidFill>
                <a:latin typeface="Arial" panose="020B0604020202020204" pitchFamily="34" charset="0"/>
                <a:cs typeface="Arial" panose="020B0604020202020204" pitchFamily="34" charset="0"/>
              </a:rPr>
              <a:t>If you have selected UL268 7th Ed. | ULC:</a:t>
            </a:r>
          </a:p>
          <a:p>
            <a:pPr marL="628650" lvl="1" indent="-171450">
              <a:buFont typeface="Wingdings" panose="05000000000000000000" pitchFamily="2" charset="2"/>
              <a:buChar char="ü"/>
            </a:pPr>
            <a:r>
              <a:rPr lang="en-US" sz="1200" dirty="0">
                <a:solidFill>
                  <a:schemeClr val="accent2"/>
                </a:solidFill>
                <a:latin typeface="Arial" panose="020B0604020202020204" pitchFamily="34" charset="0"/>
                <a:cs typeface="Arial" panose="020B0604020202020204" pitchFamily="34" charset="0"/>
              </a:rPr>
              <a:t>Choose Open Area as the application if cooking appliances are used in the monitoring area or Special Application if you can ensure that cooking appliances are not used in the monitoring area.</a:t>
            </a:r>
          </a:p>
          <a:p>
            <a:pPr marL="171450" indent="-171450">
              <a:buFont typeface="Arial" panose="020B0604020202020204" pitchFamily="34" charset="0"/>
              <a:buChar char="•"/>
            </a:pPr>
            <a:r>
              <a:rPr lang="en-US" sz="1200" dirty="0">
                <a:solidFill>
                  <a:schemeClr val="accent2"/>
                </a:solidFill>
                <a:latin typeface="Arial" panose="020B0604020202020204" pitchFamily="34" charset="0"/>
                <a:cs typeface="Arial" panose="020B0604020202020204" pitchFamily="34" charset="0"/>
              </a:rPr>
              <a:t>If you have selected a standard:</a:t>
            </a:r>
          </a:p>
          <a:p>
            <a:pPr marL="628650" lvl="1" indent="-171450">
              <a:buFont typeface="Wingdings" panose="05000000000000000000" pitchFamily="2" charset="2"/>
              <a:buChar char="ü"/>
            </a:pPr>
            <a:r>
              <a:rPr lang="en-US" sz="1200" dirty="0">
                <a:solidFill>
                  <a:schemeClr val="accent2"/>
                </a:solidFill>
                <a:latin typeface="Arial" panose="020B0604020202020204" pitchFamily="34" charset="0"/>
                <a:cs typeface="Arial" panose="020B0604020202020204" pitchFamily="34" charset="0"/>
              </a:rPr>
              <a:t>Select the fire class in the selection field Class.</a:t>
            </a:r>
          </a:p>
          <a:p>
            <a:pPr marL="628650" lvl="1" indent="-171450">
              <a:buFont typeface="Wingdings" panose="05000000000000000000" pitchFamily="2" charset="2"/>
              <a:buChar char="ü"/>
            </a:pPr>
            <a:r>
              <a:rPr lang="en-US" sz="1200" dirty="0">
                <a:solidFill>
                  <a:schemeClr val="accent2"/>
                </a:solidFill>
                <a:latin typeface="Arial" panose="020B0604020202020204" pitchFamily="34" charset="0"/>
                <a:cs typeface="Arial" panose="020B0604020202020204" pitchFamily="34" charset="0"/>
              </a:rPr>
              <a:t>If required, select Increased Balance if you want to ensure that the balance is at least 90%.</a:t>
            </a:r>
          </a:p>
          <a:p>
            <a:pPr marL="171450" indent="-171450">
              <a:buFont typeface="Arial" panose="020B0604020202020204" pitchFamily="34" charset="0"/>
              <a:buChar char="•"/>
            </a:pPr>
            <a:r>
              <a:rPr lang="en-US" sz="1200" dirty="0">
                <a:solidFill>
                  <a:schemeClr val="accent2"/>
                </a:solidFill>
                <a:latin typeface="Arial" panose="020B0604020202020204" pitchFamily="34" charset="0"/>
                <a:cs typeface="Arial" panose="020B0604020202020204" pitchFamily="34" charset="0"/>
              </a:rPr>
              <a:t>If you have selected Free definition:</a:t>
            </a:r>
          </a:p>
          <a:p>
            <a:pPr marL="628650" lvl="1" indent="-171450">
              <a:buFont typeface="Wingdings" panose="05000000000000000000" pitchFamily="2" charset="2"/>
              <a:buChar char="ü"/>
            </a:pPr>
            <a:r>
              <a:rPr lang="en-US" sz="1200" dirty="0">
                <a:solidFill>
                  <a:schemeClr val="accent2"/>
                </a:solidFill>
                <a:latin typeface="Arial" panose="020B0604020202020204" pitchFamily="34" charset="0"/>
                <a:cs typeface="Arial" panose="020B0604020202020204" pitchFamily="34" charset="0"/>
              </a:rPr>
              <a:t>Specify the other parameters.</a:t>
            </a:r>
          </a:p>
          <a:p>
            <a:pPr marL="628650" lvl="1" indent="-171450">
              <a:buFont typeface="Wingdings" panose="05000000000000000000" pitchFamily="2" charset="2"/>
              <a:buChar char="ü"/>
            </a:pPr>
            <a:r>
              <a:rPr lang="en-US" sz="1200" dirty="0">
                <a:solidFill>
                  <a:schemeClr val="accent2"/>
                </a:solidFill>
                <a:latin typeface="Arial" panose="020B0604020202020204" pitchFamily="34" charset="0"/>
                <a:cs typeface="Arial" panose="020B0604020202020204" pitchFamily="34" charset="0"/>
              </a:rPr>
              <a:t>The entered values are used for calculating the project planning.</a:t>
            </a:r>
          </a:p>
        </p:txBody>
      </p:sp>
    </p:spTree>
    <p:extLst>
      <p:ext uri="{BB962C8B-B14F-4D97-AF65-F5344CB8AC3E}">
        <p14:creationId xmlns:p14="http://schemas.microsoft.com/office/powerpoint/2010/main" val="1637936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2BFA3-4194-3DD1-C652-1017260C377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6C92BE4-FF59-2163-71A3-E01C70CD8521}"/>
              </a:ext>
            </a:extLst>
          </p:cNvPr>
          <p:cNvSpPr>
            <a:spLocks noGrp="1"/>
          </p:cNvSpPr>
          <p:nvPr>
            <p:ph type="title"/>
          </p:nvPr>
        </p:nvSpPr>
        <p:spPr>
          <a:xfrm>
            <a:off x="695324" y="365126"/>
            <a:ext cx="11422987" cy="350492"/>
          </a:xfrm>
        </p:spPr>
        <p:txBody>
          <a:bodyPr>
            <a:normAutofit fontScale="90000"/>
          </a:bodyPr>
          <a:lstStyle/>
          <a:p>
            <a:r>
              <a:rPr lang="en-US" dirty="0"/>
              <a:t>Step 1: Normative Specification (Basic Systems Groundwork Requirements)</a:t>
            </a:r>
          </a:p>
        </p:txBody>
      </p:sp>
      <p:sp>
        <p:nvSpPr>
          <p:cNvPr id="3" name="Slide Number Placeholder 2">
            <a:extLst>
              <a:ext uri="{FF2B5EF4-FFF2-40B4-BE49-F238E27FC236}">
                <a16:creationId xmlns:a16="http://schemas.microsoft.com/office/drawing/2014/main" id="{FBF5F71D-371B-F4ED-AABB-BAD43F2CBCB7}"/>
              </a:ext>
            </a:extLst>
          </p:cNvPr>
          <p:cNvSpPr>
            <a:spLocks noGrp="1"/>
          </p:cNvSpPr>
          <p:nvPr>
            <p:ph type="sldNum" sz="quarter" idx="10"/>
          </p:nvPr>
        </p:nvSpPr>
        <p:spPr/>
        <p:txBody>
          <a:bodyPr/>
          <a:lstStyle/>
          <a:p>
            <a:r>
              <a:rPr lang="en-US"/>
              <a:t>Slide </a:t>
            </a:r>
            <a:fld id="{903EA7B1-77EC-A440-B5B8-158D64F1397F}" type="slidenum">
              <a:rPr lang="en-US" smtClean="0"/>
              <a:pPr/>
              <a:t>9</a:t>
            </a:fld>
            <a:endParaRPr lang="en-US" dirty="0"/>
          </a:p>
        </p:txBody>
      </p:sp>
      <p:pic>
        <p:nvPicPr>
          <p:cNvPr id="5" name="Picture 4">
            <a:extLst>
              <a:ext uri="{FF2B5EF4-FFF2-40B4-BE49-F238E27FC236}">
                <a16:creationId xmlns:a16="http://schemas.microsoft.com/office/drawing/2014/main" id="{1B29F690-C4C1-5ECE-EEB9-6DEAD4CBF4F9}"/>
              </a:ext>
            </a:extLst>
          </p:cNvPr>
          <p:cNvPicPr>
            <a:picLocks noChangeAspect="1"/>
          </p:cNvPicPr>
          <p:nvPr/>
        </p:nvPicPr>
        <p:blipFill>
          <a:blip r:embed="rId2"/>
          <a:stretch>
            <a:fillRect/>
          </a:stretch>
        </p:blipFill>
        <p:spPr>
          <a:xfrm>
            <a:off x="202344" y="786974"/>
            <a:ext cx="6825031" cy="3744931"/>
          </a:xfrm>
          <a:prstGeom prst="rect">
            <a:avLst/>
          </a:prstGeom>
          <a:ln>
            <a:solidFill>
              <a:schemeClr val="accent2"/>
            </a:solidFill>
          </a:ln>
        </p:spPr>
      </p:pic>
      <p:pic>
        <p:nvPicPr>
          <p:cNvPr id="6" name="Picture 5">
            <a:extLst>
              <a:ext uri="{FF2B5EF4-FFF2-40B4-BE49-F238E27FC236}">
                <a16:creationId xmlns:a16="http://schemas.microsoft.com/office/drawing/2014/main" id="{DF66EC62-845C-31DE-87FC-08909A72A005}"/>
              </a:ext>
            </a:extLst>
          </p:cNvPr>
          <p:cNvPicPr>
            <a:picLocks noChangeAspect="1"/>
          </p:cNvPicPr>
          <p:nvPr/>
        </p:nvPicPr>
        <p:blipFill>
          <a:blip r:embed="rId3"/>
          <a:stretch>
            <a:fillRect/>
          </a:stretch>
        </p:blipFill>
        <p:spPr>
          <a:xfrm>
            <a:off x="7131905" y="786974"/>
            <a:ext cx="4986406" cy="4022286"/>
          </a:xfrm>
          <a:prstGeom prst="rect">
            <a:avLst/>
          </a:prstGeom>
        </p:spPr>
      </p:pic>
    </p:spTree>
    <p:extLst>
      <p:ext uri="{BB962C8B-B14F-4D97-AF65-F5344CB8AC3E}">
        <p14:creationId xmlns:p14="http://schemas.microsoft.com/office/powerpoint/2010/main" val="3086450740"/>
      </p:ext>
    </p:extLst>
  </p:cSld>
  <p:clrMapOvr>
    <a:masterClrMapping/>
  </p:clrMapOvr>
</p:sld>
</file>

<file path=ppt/theme/theme1.xml><?xml version="1.0" encoding="utf-8"?>
<a:theme xmlns:a="http://schemas.openxmlformats.org/drawingml/2006/main" name="Cover slides">
  <a:themeElements>
    <a:clrScheme name="Simplex 1">
      <a:dk1>
        <a:srgbClr val="696A74"/>
      </a:dk1>
      <a:lt1>
        <a:srgbClr val="FFFFFF"/>
      </a:lt1>
      <a:dk2>
        <a:srgbClr val="EAEAEA"/>
      </a:dk2>
      <a:lt2>
        <a:srgbClr val="FFFFFF"/>
      </a:lt2>
      <a:accent1>
        <a:srgbClr val="E20512"/>
      </a:accent1>
      <a:accent2>
        <a:srgbClr val="000000"/>
      </a:accent2>
      <a:accent3>
        <a:srgbClr val="A5A5A5"/>
      </a:accent3>
      <a:accent4>
        <a:srgbClr val="E20512"/>
      </a:accent4>
      <a:accent5>
        <a:srgbClr val="E20512"/>
      </a:accent5>
      <a:accent6>
        <a:srgbClr val="E20512"/>
      </a:accent6>
      <a:hlink>
        <a:srgbClr val="E20512"/>
      </a:hlink>
      <a:folHlink>
        <a:srgbClr val="941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D2209003A_Autocall Partner Conference PPT Template_1" id="{B61E57E9-0436-A64F-B5D9-6676889F65B4}" vid="{766B36AB-71B7-3447-9FBB-590F160094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6EF4E6E79BD364D93BA07A9B35D670E" ma:contentTypeVersion="20" ma:contentTypeDescription="Create a new document." ma:contentTypeScope="" ma:versionID="a47975fcc7451999a7608caa9ffd96bb">
  <xsd:schema xmlns:xsd="http://www.w3.org/2001/XMLSchema" xmlns:xs="http://www.w3.org/2001/XMLSchema" xmlns:p="http://schemas.microsoft.com/office/2006/metadata/properties" xmlns:ns2="f4c13820-b0e5-410d-945b-c7098fe3ca6a" xmlns:ns3="14d6f20c-e5ee-4c35-99f3-865f61b8fdf8" xmlns:ns4="e3e2664a-4298-401e-9fa6-8f5325dd2938" targetNamespace="http://schemas.microsoft.com/office/2006/metadata/properties" ma:root="true" ma:fieldsID="448954a6d7781301925736c3cf964a6f" ns2:_="" ns3:_="" ns4:_="">
    <xsd:import namespace="f4c13820-b0e5-410d-945b-c7098fe3ca6a"/>
    <xsd:import namespace="14d6f20c-e5ee-4c35-99f3-865f61b8fdf8"/>
    <xsd:import namespace="e3e2664a-4298-401e-9fa6-8f5325dd293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2:MediaLengthInSeconds" minOccurs="0"/>
                <xsd:element ref="ns4: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c13820-b0e5-410d-945b-c7098fe3ca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2a00314-ae30-474d-911b-f8e025e1af2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4d6f20c-e5ee-4c35-99f3-865f61b8fdf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3e2664a-4298-401e-9fa6-8f5325dd2938"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c9940ff-17cd-4866-93e8-3db56d963eb9}" ma:internalName="TaxCatchAll" ma:showField="CatchAllData" ma:web="14d6f20c-e5ee-4c35-99f3-865f61b8fdf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D8ADAA-DAAC-44ED-94E3-C3E11B645E94}">
  <ds:schemaRefs>
    <ds:schemaRef ds:uri="14d6f20c-e5ee-4c35-99f3-865f61b8fdf8"/>
    <ds:schemaRef ds:uri="e3e2664a-4298-401e-9fa6-8f5325dd2938"/>
    <ds:schemaRef ds:uri="f4c13820-b0e5-410d-945b-c7098fe3ca6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B7E32D9-E04E-4469-8D45-3E9734BE71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Cover slides</Template>
  <TotalTime>2861</TotalTime>
  <Words>3587</Words>
  <Application>Microsoft Office PowerPoint</Application>
  <PresentationFormat>Widescreen</PresentationFormat>
  <Paragraphs>336</Paragraphs>
  <Slides>41</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Wingdings</vt:lpstr>
      <vt:lpstr>Cover slides</vt:lpstr>
      <vt:lpstr>PowerPoint Presentation</vt:lpstr>
      <vt:lpstr>How to install Pipe Xpress Plus</vt:lpstr>
      <vt:lpstr>All About Titanus Pipe Xpress Plus Project Planner</vt:lpstr>
      <vt:lpstr>Various Related Calculation modes built in Option</vt:lpstr>
      <vt:lpstr>After Starting PipeXpress Plus</vt:lpstr>
      <vt:lpstr>Click at bottom left icon and set units as per required for Sizing</vt:lpstr>
      <vt:lpstr>The below menu are necessary steps to assist completing the project planner for Aspirating Smoke Detection Design.</vt:lpstr>
      <vt:lpstr>Step 1: Normative Specification (Basic Systems Groundwork Requirements)</vt:lpstr>
      <vt:lpstr>Step 1: Normative Specification (Basic Systems Groundwork Requirements)</vt:lpstr>
      <vt:lpstr>Step 1: Normative specifications - Extended (Project additional documentation)</vt:lpstr>
      <vt:lpstr>Step 2: Pipe and Application(Select types of Pipes)</vt:lpstr>
      <vt:lpstr>Step 2: Pipe and Application(More Option for Operating environment)</vt:lpstr>
      <vt:lpstr>Step 3: Detector Selection(Important 1 or 2 detector and nos of Alarm and Relays)</vt:lpstr>
      <vt:lpstr>Step 3: Detector Selection- Detector Overview(Detector Details)</vt:lpstr>
      <vt:lpstr>Step 4: Detector and Accessories(Nos of modules, Nos of Relays, Purging Option..etc)</vt:lpstr>
      <vt:lpstr>Step 5: Definition pipe system</vt:lpstr>
      <vt:lpstr>Step 6: Pipe Supply Branch( The distance of T pipes connecting to branch pipe of  Sampling points)</vt:lpstr>
      <vt:lpstr>Step 7: Pipe Branches(Actual possible pipe length..etc)</vt:lpstr>
      <vt:lpstr>Step 8: Filter and Detector Box</vt:lpstr>
      <vt:lpstr>Step 8: Filter and Detector Box – Multi Filter Add on Design</vt:lpstr>
      <vt:lpstr>Step 9: Using Editor for Project Planning Assistant.</vt:lpstr>
      <vt:lpstr>Project planning with editor </vt:lpstr>
      <vt:lpstr>Selecting Pipe Diamter and Pipe Type</vt:lpstr>
      <vt:lpstr>PowerPoint Presentation</vt:lpstr>
      <vt:lpstr>Updating Components – Create, Change, Delete, Export and Import.</vt:lpstr>
      <vt:lpstr>Adding , moving Components</vt:lpstr>
      <vt:lpstr>Calculating the pipe project planning</vt:lpstr>
      <vt:lpstr>PowerPoint Presentation</vt:lpstr>
      <vt:lpstr>Generating Certificate of Conformity</vt:lpstr>
      <vt:lpstr>Producing the protocols</vt:lpstr>
      <vt:lpstr>Calculation for cleaning the pipe system</vt:lpstr>
      <vt:lpstr>Example project with manual air purge</vt:lpstr>
      <vt:lpstr>Example project with automatic air purge system</vt:lpstr>
      <vt:lpstr>Example project with condensate separator</vt:lpstr>
      <vt:lpstr>Example project with detector boxes</vt:lpstr>
      <vt:lpstr>Example project with dual detection dependency</vt:lpstr>
      <vt:lpstr>Example project with ceiling feed-through</vt:lpstr>
      <vt:lpstr>Example project with customized components</vt:lpstr>
      <vt:lpstr>Example project with parallel air filters</vt:lpstr>
      <vt:lpstr>Keyboard shortcuts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Agnieszka Kinga Matula</dc:creator>
  <cp:lastModifiedBy>Alan Ang</cp:lastModifiedBy>
  <cp:revision>56</cp:revision>
  <cp:lastPrinted>2023-08-29T05:37:30Z</cp:lastPrinted>
  <dcterms:created xsi:type="dcterms:W3CDTF">2022-09-23T14:23:48Z</dcterms:created>
  <dcterms:modified xsi:type="dcterms:W3CDTF">2025-01-15T05:45:41Z</dcterms:modified>
</cp:coreProperties>
</file>